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69" r:id="rId1"/>
  </p:sldMasterIdLst>
  <p:notesMasterIdLst>
    <p:notesMasterId r:id="rId39"/>
  </p:notesMasterIdLst>
  <p:handoutMasterIdLst>
    <p:handoutMasterId r:id="rId40"/>
  </p:handoutMasterIdLst>
  <p:sldIdLst>
    <p:sldId id="312" r:id="rId2"/>
    <p:sldId id="318" r:id="rId3"/>
    <p:sldId id="319" r:id="rId4"/>
    <p:sldId id="321" r:id="rId5"/>
    <p:sldId id="323" r:id="rId6"/>
    <p:sldId id="324" r:id="rId7"/>
    <p:sldId id="325" r:id="rId8"/>
    <p:sldId id="326" r:id="rId9"/>
    <p:sldId id="328" r:id="rId10"/>
    <p:sldId id="329" r:id="rId11"/>
    <p:sldId id="330" r:id="rId12"/>
    <p:sldId id="331" r:id="rId13"/>
    <p:sldId id="332" r:id="rId14"/>
    <p:sldId id="313" r:id="rId15"/>
    <p:sldId id="315" r:id="rId16"/>
    <p:sldId id="314" r:id="rId17"/>
    <p:sldId id="316" r:id="rId18"/>
    <p:sldId id="264" r:id="rId19"/>
    <p:sldId id="317" r:id="rId20"/>
    <p:sldId id="272" r:id="rId21"/>
    <p:sldId id="270" r:id="rId22"/>
    <p:sldId id="333" r:id="rId23"/>
    <p:sldId id="334" r:id="rId24"/>
    <p:sldId id="335" r:id="rId25"/>
    <p:sldId id="338" r:id="rId26"/>
    <p:sldId id="337" r:id="rId27"/>
    <p:sldId id="340" r:id="rId28"/>
    <p:sldId id="341" r:id="rId29"/>
    <p:sldId id="342" r:id="rId30"/>
    <p:sldId id="343" r:id="rId31"/>
    <p:sldId id="344" r:id="rId32"/>
    <p:sldId id="345" r:id="rId33"/>
    <p:sldId id="346" r:id="rId34"/>
    <p:sldId id="347" r:id="rId35"/>
    <p:sldId id="336" r:id="rId36"/>
    <p:sldId id="339" r:id="rId37"/>
    <p:sldId id="348" r:id="rId38"/>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FF0066"/>
    <a:srgbClr val="FF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709"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654"/>
    </p:cViewPr>
  </p:outlineViewPr>
  <p:notesTextViewPr>
    <p:cViewPr>
      <p:scale>
        <a:sx n="100" d="100"/>
        <a:sy n="100" d="100"/>
      </p:scale>
      <p:origin x="0" y="0"/>
    </p:cViewPr>
  </p:notesTextViewPr>
  <p:sorterViewPr>
    <p:cViewPr>
      <p:scale>
        <a:sx n="66" d="100"/>
        <a:sy n="66" d="100"/>
      </p:scale>
      <p:origin x="0" y="2244"/>
    </p:cViewPr>
  </p:sorterViewPr>
  <p:notesViewPr>
    <p:cSldViewPr>
      <p:cViewPr varScale="1">
        <p:scale>
          <a:sx n="89" d="100"/>
          <a:sy n="89" d="100"/>
        </p:scale>
        <p:origin x="-1926"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r>
              <a:rPr lang="en-US" dirty="0" smtClean="0"/>
              <a:t>Causes of the American Revolutionary</a:t>
            </a:r>
            <a:endParaRPr lang="en-US" dirty="0"/>
          </a:p>
        </p:txBody>
      </p:sp>
      <p:sp>
        <p:nvSpPr>
          <p:cNvPr id="74755"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dirty="0"/>
          </a:p>
        </p:txBody>
      </p:sp>
      <p:sp>
        <p:nvSpPr>
          <p:cNvPr id="74756"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dirty="0"/>
          </a:p>
        </p:txBody>
      </p:sp>
      <p:sp>
        <p:nvSpPr>
          <p:cNvPr id="74757"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355B1F2A-FFCE-4C20-8C40-6010CE904E5B}" type="slidenum">
              <a:rPr lang="en-US"/>
              <a:pPr>
                <a:defRPr/>
              </a:pPr>
              <a:t>‹#›</a:t>
            </a:fld>
            <a:endParaRPr lang="en-US" dirty="0"/>
          </a:p>
        </p:txBody>
      </p:sp>
    </p:spTree>
    <p:extLst>
      <p:ext uri="{BB962C8B-B14F-4D97-AF65-F5344CB8AC3E}">
        <p14:creationId xmlns:p14="http://schemas.microsoft.com/office/powerpoint/2010/main" val="241757714"/>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r>
              <a:rPr lang="en-US" dirty="0" smtClean="0"/>
              <a:t>Causes of the American Revolutionary</a:t>
            </a:r>
            <a:endParaRPr lang="en-US" dirty="0"/>
          </a:p>
        </p:txBody>
      </p:sp>
      <p:sp>
        <p:nvSpPr>
          <p:cNvPr id="76803"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dirty="0"/>
          </a:p>
        </p:txBody>
      </p:sp>
      <p:sp>
        <p:nvSpPr>
          <p:cNvPr id="307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76805" name="Rectangle 5"/>
          <p:cNvSpPr>
            <a:spLocks noGrp="1" noChangeArrowheads="1"/>
          </p:cNvSpPr>
          <p:nvPr>
            <p:ph type="body" sz="quarter" idx="3"/>
          </p:nvPr>
        </p:nvSpPr>
        <p:spPr bwMode="auto">
          <a:xfrm>
            <a:off x="701040" y="4415791"/>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6806"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dirty="0"/>
          </a:p>
        </p:txBody>
      </p:sp>
      <p:sp>
        <p:nvSpPr>
          <p:cNvPr id="76807"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012474D2-34E3-464D-A336-D09F05653019}" type="slidenum">
              <a:rPr lang="en-US"/>
              <a:pPr>
                <a:defRPr/>
              </a:pPr>
              <a:t>‹#›</a:t>
            </a:fld>
            <a:endParaRPr lang="en-US" dirty="0"/>
          </a:p>
        </p:txBody>
      </p:sp>
    </p:spTree>
    <p:extLst>
      <p:ext uri="{BB962C8B-B14F-4D97-AF65-F5344CB8AC3E}">
        <p14:creationId xmlns:p14="http://schemas.microsoft.com/office/powerpoint/2010/main" val="4222075235"/>
      </p:ext>
    </p:extLst>
  </p:cSld>
  <p:clrMap bg1="lt1" tx1="dk1" bg2="lt2" tx2="dk2" accent1="accent1" accent2="accent2" accent3="accent3" accent4="accent4" accent5="accent5" accent6="accent6" hlink="hlink" folHlink="folHlink"/>
  <p:hf sldNum="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0"/>
          </p:nvPr>
        </p:nvSpPr>
        <p:spPr/>
        <p:txBody>
          <a:bodyPr/>
          <a:lstStyle/>
          <a:p>
            <a:pPr>
              <a:defRPr/>
            </a:pPr>
            <a:r>
              <a:rPr lang="en-US" dirty="0" smtClean="0"/>
              <a:t>Causes of the American Revolutionary</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Causes of the American Revolutionary</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xfrm>
            <a:off x="1181100" y="696913"/>
            <a:ext cx="4648200" cy="3486150"/>
          </a:xfrm>
          <a:ln/>
        </p:spPr>
      </p:sp>
      <p:sp>
        <p:nvSpPr>
          <p:cNvPr id="31747" name="Notes Placeholder 2"/>
          <p:cNvSpPr>
            <a:spLocks noGrp="1"/>
          </p:cNvSpPr>
          <p:nvPr>
            <p:ph type="body" idx="1"/>
          </p:nvPr>
        </p:nvSpPr>
        <p:spPr>
          <a:noFill/>
          <a:ln/>
        </p:spPr>
        <p:txBody>
          <a:bodyPr/>
          <a:lstStyle/>
          <a:p>
            <a:endParaRPr lang="en-US" dirty="0" smtClean="0"/>
          </a:p>
        </p:txBody>
      </p:sp>
      <p:sp>
        <p:nvSpPr>
          <p:cNvPr id="5" name="Header Placeholder 4"/>
          <p:cNvSpPr>
            <a:spLocks noGrp="1"/>
          </p:cNvSpPr>
          <p:nvPr>
            <p:ph type="hdr" sz="quarter" idx="10"/>
          </p:nvPr>
        </p:nvSpPr>
        <p:spPr/>
        <p:txBody>
          <a:bodyPr/>
          <a:lstStyle/>
          <a:p>
            <a:pPr>
              <a:defRPr/>
            </a:pPr>
            <a:r>
              <a:rPr lang="en-US" dirty="0" smtClean="0"/>
              <a:t>Causes of the American Revolutionary</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7"/>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7"/>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3"/>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Date Placeholder 14"/>
          <p:cNvSpPr>
            <a:spLocks noGrp="1"/>
          </p:cNvSpPr>
          <p:nvPr>
            <p:ph type="dt" sz="half" idx="10"/>
          </p:nvPr>
        </p:nvSpPr>
        <p:spPr/>
        <p:txBody>
          <a:bodyPr/>
          <a:lstStyle/>
          <a:p>
            <a:pPr>
              <a:defRPr/>
            </a:pPr>
            <a:endParaRPr lang="en-US" dirty="0"/>
          </a:p>
        </p:txBody>
      </p:sp>
      <p:sp>
        <p:nvSpPr>
          <p:cNvPr id="16" name="Slide Number Placeholder 15"/>
          <p:cNvSpPr>
            <a:spLocks noGrp="1"/>
          </p:cNvSpPr>
          <p:nvPr>
            <p:ph type="sldNum" sz="quarter" idx="11"/>
          </p:nvPr>
        </p:nvSpPr>
        <p:spPr/>
        <p:txBody>
          <a:bodyPr/>
          <a:lstStyle/>
          <a:p>
            <a:pPr>
              <a:defRPr/>
            </a:pPr>
            <a:fld id="{7A68F382-3B34-4037-9276-21A7FA6DD9E8}" type="slidenum">
              <a:rPr lang="en-US" smtClean="0"/>
              <a:pPr>
                <a:defRPr/>
              </a:pPr>
              <a:t>‹#›</a:t>
            </a:fld>
            <a:endParaRPr lang="en-US" dirty="0"/>
          </a:p>
        </p:txBody>
      </p:sp>
      <p:sp>
        <p:nvSpPr>
          <p:cNvPr id="17" name="Footer Placeholder 16"/>
          <p:cNvSpPr>
            <a:spLocks noGrp="1"/>
          </p:cNvSpPr>
          <p:nvPr>
            <p:ph type="ftr" sz="quarter" idx="12"/>
          </p:nvPr>
        </p:nvSpPr>
        <p:spPr/>
        <p:txBody>
          <a:bodyPr/>
          <a:lstStyle/>
          <a:p>
            <a:pPr>
              <a:defRPr/>
            </a:pPr>
            <a:endParaRPr lang="en-US" dirty="0"/>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BD460C5-A773-4315-B318-88AED235D99C}" type="slidenum">
              <a:rPr lang="en-US" smtClean="0"/>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C1B6003-91C0-4F8B-8201-0F3CFE5AC19B}" type="slidenum">
              <a:rPr lang="en-US" smtClean="0"/>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pPr>
              <a:defRPr/>
            </a:pPr>
            <a:endParaRPr lang="en-US" dirty="0"/>
          </a:p>
        </p:txBody>
      </p:sp>
      <p:sp>
        <p:nvSpPr>
          <p:cNvPr id="15" name="Slide Number Placeholder 14"/>
          <p:cNvSpPr>
            <a:spLocks noGrp="1"/>
          </p:cNvSpPr>
          <p:nvPr>
            <p:ph type="sldNum" sz="quarter" idx="15"/>
          </p:nvPr>
        </p:nvSpPr>
        <p:spPr/>
        <p:txBody>
          <a:bodyPr/>
          <a:lstStyle>
            <a:lvl1pPr algn="ctr">
              <a:defRPr/>
            </a:lvl1pPr>
          </a:lstStyle>
          <a:p>
            <a:pPr>
              <a:defRPr/>
            </a:pPr>
            <a:fld id="{F9FB3C70-87AF-4339-94B0-41369E12C63D}" type="slidenum">
              <a:rPr lang="en-US" smtClean="0"/>
              <a:pPr>
                <a:defRPr/>
              </a:pPr>
              <a:t>‹#›</a:t>
            </a:fld>
            <a:endParaRPr lang="en-US" dirty="0"/>
          </a:p>
        </p:txBody>
      </p:sp>
      <p:sp>
        <p:nvSpPr>
          <p:cNvPr id="16" name="Footer Placeholder 15"/>
          <p:cNvSpPr>
            <a:spLocks noGrp="1"/>
          </p:cNvSpPr>
          <p:nvPr>
            <p:ph type="ftr" sz="quarter" idx="16"/>
          </p:nvPr>
        </p:nvSpPr>
        <p:spPr/>
        <p:txBody>
          <a:bodyPr/>
          <a:lstStyle/>
          <a:p>
            <a:pPr>
              <a:defRPr/>
            </a:pPr>
            <a:endParaRPr lang="en-US"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754DA6F-1565-4733-8D9E-080FAC7257BB}" type="slidenum">
              <a:rPr lang="en-US" smtClean="0"/>
              <a:pPr>
                <a:defRPr/>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FADBD040-18A4-4DBE-844C-2B63CE1DE2BB}" type="slidenum">
              <a:rPr lang="en-US" smtClean="0"/>
              <a:pPr>
                <a:defRPr/>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pPr>
              <a:defRPr/>
            </a:pPr>
            <a:fld id="{FE8954CC-11D2-4A96-9F34-93ED79A0ADF0}"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690E8258-E9FC-4299-AF33-A0F6E6B847F0}" type="slidenum">
              <a:rPr lang="en-US" smtClean="0"/>
              <a:pPr>
                <a:defRPr/>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97D92E2F-DFE9-491E-B2B5-8D2866955DF0}" type="slidenum">
              <a:rPr lang="en-US" smtClean="0"/>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pPr>
              <a:defRPr/>
            </a:pPr>
            <a:endParaRPr lang="en-US" dirty="0"/>
          </a:p>
        </p:txBody>
      </p:sp>
      <p:sp>
        <p:nvSpPr>
          <p:cNvPr id="9" name="Slide Number Placeholder 8"/>
          <p:cNvSpPr>
            <a:spLocks noGrp="1"/>
          </p:cNvSpPr>
          <p:nvPr>
            <p:ph type="sldNum" sz="quarter" idx="15"/>
          </p:nvPr>
        </p:nvSpPr>
        <p:spPr/>
        <p:txBody>
          <a:bodyPr/>
          <a:lstStyle/>
          <a:p>
            <a:pPr>
              <a:defRPr/>
            </a:pPr>
            <a:fld id="{896BCEC3-8485-4978-8619-F04651EA0D50}" type="slidenum">
              <a:rPr lang="en-US" smtClean="0"/>
              <a:pPr>
                <a:defRPr/>
              </a:pPr>
              <a:t>‹#›</a:t>
            </a:fld>
            <a:endParaRPr lang="en-US" dirty="0"/>
          </a:p>
        </p:txBody>
      </p:sp>
      <p:sp>
        <p:nvSpPr>
          <p:cNvPr id="10" name="Footer Placeholder 9"/>
          <p:cNvSpPr>
            <a:spLocks noGrp="1"/>
          </p:cNvSpPr>
          <p:nvPr>
            <p:ph type="ftr" sz="quarter" idx="16"/>
          </p:nvPr>
        </p:nvSpPr>
        <p:spPr/>
        <p:txBody>
          <a:bodyPr/>
          <a:lstStyle/>
          <a:p>
            <a:pPr>
              <a:defRPr/>
            </a:pPr>
            <a:endParaRPr lang="en-US" dirty="0"/>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pPr>
              <a:defRPr/>
            </a:pPr>
            <a:endParaRPr lang="en-US" dirty="0"/>
          </a:p>
        </p:txBody>
      </p:sp>
      <p:sp>
        <p:nvSpPr>
          <p:cNvPr id="9" name="Slide Number Placeholder 8"/>
          <p:cNvSpPr>
            <a:spLocks noGrp="1"/>
          </p:cNvSpPr>
          <p:nvPr>
            <p:ph type="sldNum" sz="quarter" idx="11"/>
          </p:nvPr>
        </p:nvSpPr>
        <p:spPr/>
        <p:txBody>
          <a:bodyPr/>
          <a:lstStyle/>
          <a:p>
            <a:pPr>
              <a:defRPr/>
            </a:pPr>
            <a:fld id="{CC82B2BF-D716-43B8-B0DD-6F9440749B03}" type="slidenum">
              <a:rPr lang="en-US" smtClean="0"/>
              <a:pPr>
                <a:defRPr/>
              </a:pPr>
              <a:t>‹#›</a:t>
            </a:fld>
            <a:endParaRPr lang="en-US" dirty="0"/>
          </a:p>
        </p:txBody>
      </p:sp>
      <p:sp>
        <p:nvSpPr>
          <p:cNvPr id="10" name="Footer Placeholder 9"/>
          <p:cNvSpPr>
            <a:spLocks noGrp="1"/>
          </p:cNvSpPr>
          <p:nvPr>
            <p:ph type="ftr" sz="quarter" idx="12"/>
          </p:nvPr>
        </p:nvSpPr>
        <p:spPr/>
        <p:txBody>
          <a:bodyPr/>
          <a:lstStyle/>
          <a:p>
            <a:pPr>
              <a:defRPr/>
            </a:pPr>
            <a:endParaRPr lang="en-US" dirty="0"/>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duotone>
              <a:schemeClr val="bg2">
                <a:shade val="12000"/>
                <a:satMod val="240000"/>
              </a:schemeClr>
              <a:schemeClr val="bg2">
                <a:tint val="65000"/>
              </a:schemeClr>
            </a:duotone>
          </a:blip>
          <a:srcRect/>
          <a:stretch>
            <a:fillRect/>
          </a:stretch>
        </a:blip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8E01DE69-A12A-4721-BAC9-C24CF5FCC88B}" type="slidenum">
              <a:rPr lang="en-US" smtClean="0"/>
              <a:pPr>
                <a:defRPr/>
              </a:pPr>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pic>
        <p:nvPicPr>
          <p:cNvPr id="7" name="Picture 25" descr="Uncle Sam's hat "/>
          <p:cNvPicPr>
            <a:picLocks noChangeAspect="1" noChangeArrowheads="1"/>
          </p:cNvPicPr>
          <p:nvPr userDrawn="1"/>
        </p:nvPicPr>
        <p:blipFill>
          <a:blip r:embed="rId14" cstate="print"/>
          <a:srcRect/>
          <a:stretch>
            <a:fillRect/>
          </a:stretch>
        </p:blipFill>
        <p:spPr bwMode="auto">
          <a:xfrm>
            <a:off x="7162800" y="152400"/>
            <a:ext cx="1555750" cy="1752600"/>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ransition spd="med">
    <p:fade/>
  </p:transition>
  <p:timing>
    <p:tnLst>
      <p:par>
        <p:cTn id="1" dur="indefinite" restart="never" nodeType="tmRoot"/>
      </p:par>
    </p:tnLst>
  </p:timing>
  <p:hf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7D92E2F-DFE9-491E-B2B5-8D2866955DF0}" type="slidenum">
              <a:rPr lang="en-US" smtClean="0"/>
              <a:pPr>
                <a:defRPr/>
              </a:pPr>
              <a:t>1</a:t>
            </a:fld>
            <a:endParaRPr lang="en-US" dirty="0"/>
          </a:p>
        </p:txBody>
      </p:sp>
      <p:pic>
        <p:nvPicPr>
          <p:cNvPr id="2050" name="Picture 2" descr="C:\Documents and Settings\e199800478\Local Settings\Temporary Internet Files\Content.IE5\J3H3FLPY\MCj02309560000[1].wmf"/>
          <p:cNvPicPr>
            <a:picLocks noChangeAspect="1" noChangeArrowheads="1"/>
          </p:cNvPicPr>
          <p:nvPr/>
        </p:nvPicPr>
        <p:blipFill>
          <a:blip r:embed="rId3" cstate="print">
            <a:lum contrast="-8000"/>
          </a:blip>
          <a:srcRect/>
          <a:stretch>
            <a:fillRect/>
          </a:stretch>
        </p:blipFill>
        <p:spPr bwMode="auto">
          <a:xfrm>
            <a:off x="228602" y="3657600"/>
            <a:ext cx="5499751" cy="3048000"/>
          </a:xfrm>
          <a:prstGeom prst="rect">
            <a:avLst/>
          </a:prstGeom>
          <a:noFill/>
          <a:effectLst>
            <a:outerShdw dist="38100" dir="2400000" sx="101000" sy="101000" algn="t" rotWithShape="0">
              <a:prstClr val="black"/>
            </a:outerShdw>
          </a:effectLst>
        </p:spPr>
      </p:pic>
      <p:sp>
        <p:nvSpPr>
          <p:cNvPr id="6" name="TextBox 5"/>
          <p:cNvSpPr txBox="1"/>
          <p:nvPr/>
        </p:nvSpPr>
        <p:spPr>
          <a:xfrm>
            <a:off x="703473" y="489734"/>
            <a:ext cx="7737054" cy="2862322"/>
          </a:xfrm>
          <a:prstGeom prst="rect">
            <a:avLst/>
          </a:prstGeom>
          <a:noFill/>
          <a:effectLst>
            <a:outerShdw dist="63500" dir="2400000" algn="t" rotWithShape="0">
              <a:prstClr val="black"/>
            </a:outerShdw>
          </a:effectLst>
        </p:spPr>
        <p:txBody>
          <a:bodyPr wrap="none" rtlCol="0">
            <a:spAutoFit/>
          </a:bodyPr>
          <a:lstStyle/>
          <a:p>
            <a:pPr algn="ctr">
              <a:lnSpc>
                <a:spcPts val="7200"/>
              </a:lnSpc>
            </a:pPr>
            <a:r>
              <a:rPr lang="en-US" sz="8000" dirty="0" smtClean="0">
                <a:ln>
                  <a:solidFill>
                    <a:schemeClr val="bg2">
                      <a:shade val="75000"/>
                    </a:schemeClr>
                  </a:solidFill>
                </a:ln>
                <a:latin typeface="Tekton Pro Ext" pitchFamily="34" charset="0"/>
              </a:rPr>
              <a:t>Causes of the</a:t>
            </a:r>
          </a:p>
          <a:p>
            <a:pPr algn="ctr">
              <a:lnSpc>
                <a:spcPts val="7200"/>
              </a:lnSpc>
            </a:pPr>
            <a:r>
              <a:rPr lang="en-US" sz="8000" dirty="0" smtClean="0">
                <a:ln>
                  <a:solidFill>
                    <a:schemeClr val="bg2">
                      <a:shade val="75000"/>
                    </a:schemeClr>
                  </a:solidFill>
                </a:ln>
                <a:latin typeface="Tekton Pro Ext" pitchFamily="34" charset="0"/>
              </a:rPr>
              <a:t>American</a:t>
            </a:r>
          </a:p>
          <a:p>
            <a:pPr algn="ctr">
              <a:lnSpc>
                <a:spcPts val="7200"/>
              </a:lnSpc>
            </a:pPr>
            <a:r>
              <a:rPr lang="en-US" sz="8000" dirty="0" smtClean="0">
                <a:ln>
                  <a:solidFill>
                    <a:schemeClr val="bg2">
                      <a:shade val="75000"/>
                    </a:schemeClr>
                  </a:solidFill>
                </a:ln>
                <a:latin typeface="Tekton Pro Ext" pitchFamily="34" charset="0"/>
              </a:rPr>
              <a:t>Revolution</a:t>
            </a:r>
            <a:endParaRPr lang="en-US" sz="8000" dirty="0">
              <a:ln>
                <a:solidFill>
                  <a:schemeClr val="bg2">
                    <a:shade val="75000"/>
                  </a:schemeClr>
                </a:solidFill>
              </a:ln>
              <a:latin typeface="Tekton Pro Ext" pitchFamily="34" charset="0"/>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bwMode="auto">
          <a:xfrm>
            <a:off x="381000" y="2209800"/>
            <a:ext cx="8382000" cy="3600986"/>
          </a:xfrm>
          <a:ln>
            <a:miter lim="800000"/>
            <a:headEnd/>
            <a:tailEnd/>
          </a:ln>
          <a:effectLst/>
        </p:spPr>
        <p:txBody>
          <a:bodyPr vert="horz" wrap="square" lIns="91440" tIns="45720" rIns="91440" bIns="45720" numCol="1" anchor="t" anchorCtr="0" compatLnSpc="1">
            <a:prstTxWarp prst="textNoShape">
              <a:avLst/>
            </a:prstTxWarp>
            <a:spAutoFit/>
          </a:bodyPr>
          <a:lstStyle/>
          <a:p>
            <a:pPr algn="ctr">
              <a:buNone/>
              <a:defRPr/>
            </a:pPr>
            <a:r>
              <a:rPr lang="en-US" b="1" dirty="0" smtClean="0">
                <a:effectLst>
                  <a:outerShdw dist="38100" dir="5400000" algn="t" rotWithShape="0">
                    <a:prstClr val="black"/>
                  </a:outerShdw>
                </a:effectLst>
              </a:rPr>
              <a:t>The Stamp Act of 1765</a:t>
            </a:r>
          </a:p>
          <a:p>
            <a:pPr>
              <a:buFont typeface="Wingdings" pitchFamily="2" charset="2"/>
              <a:buChar char="v"/>
              <a:defRPr/>
            </a:pPr>
            <a:r>
              <a:rPr lang="en-US" dirty="0" smtClean="0">
                <a:effectLst>
                  <a:outerShdw dist="38100" dir="5400000" algn="t" rotWithShape="0">
                    <a:prstClr val="black"/>
                  </a:outerShdw>
                </a:effectLst>
              </a:rPr>
              <a:t>Parliament approved another tax on paper items called the </a:t>
            </a:r>
            <a:r>
              <a:rPr lang="en-US" b="1" i="1" u="sng" dirty="0" smtClean="0">
                <a:effectLst>
                  <a:outerShdw dist="38100" dir="5400000" algn="t" rotWithShape="0">
                    <a:prstClr val="black"/>
                  </a:outerShdw>
                </a:effectLst>
              </a:rPr>
              <a:t>Stamp Act of 1765 (paper)</a:t>
            </a:r>
            <a:r>
              <a:rPr lang="en-US" dirty="0" smtClean="0">
                <a:effectLst>
                  <a:outerShdw dist="38100" dir="5400000" algn="t" rotWithShape="0">
                    <a:prstClr val="black"/>
                  </a:outerShdw>
                </a:effectLst>
              </a:rPr>
              <a:t>.</a:t>
            </a:r>
          </a:p>
          <a:p>
            <a:pPr>
              <a:buFont typeface="Wingdings" pitchFamily="2" charset="2"/>
              <a:buChar char="v"/>
              <a:defRPr/>
            </a:pPr>
            <a:r>
              <a:rPr lang="en-US" dirty="0" smtClean="0">
                <a:effectLst>
                  <a:outerShdw dist="38100" dir="5400000" algn="t" rotWithShape="0">
                    <a:prstClr val="black"/>
                  </a:outerShdw>
                </a:effectLst>
              </a:rPr>
              <a:t>Which was another </a:t>
            </a:r>
            <a:r>
              <a:rPr lang="en-US" b="1" i="1" dirty="0" smtClean="0">
                <a:effectLst>
                  <a:outerShdw dist="38100" dir="5400000" algn="t" rotWithShape="0">
                    <a:prstClr val="black"/>
                  </a:outerShdw>
                </a:effectLst>
              </a:rPr>
              <a:t>Imperial Policy</a:t>
            </a:r>
            <a:r>
              <a:rPr lang="en-US" dirty="0" smtClean="0">
                <a:effectLst>
                  <a:outerShdw dist="38100" dir="5400000" algn="t" rotWithShape="0">
                    <a:prstClr val="black"/>
                  </a:outerShdw>
                </a:effectLst>
              </a:rPr>
              <a:t>. (The laws &amp; orders issued by the King &amp; the British Parliament.)</a:t>
            </a:r>
          </a:p>
          <a:p>
            <a:pPr>
              <a:buFont typeface="Wingdings" pitchFamily="2" charset="2"/>
              <a:buChar char="v"/>
              <a:defRPr/>
            </a:pPr>
            <a:r>
              <a:rPr lang="en-US" dirty="0" smtClean="0">
                <a:effectLst>
                  <a:outerShdw dist="38100" dir="5400000" algn="t" rotWithShape="0">
                    <a:prstClr val="black"/>
                  </a:outerShdw>
                </a:effectLst>
              </a:rPr>
              <a:t>Colonists were angry.</a:t>
            </a:r>
          </a:p>
          <a:p>
            <a:pPr>
              <a:buFont typeface="Monotype Sorts" pitchFamily="2" charset="2"/>
              <a:buNone/>
              <a:defRPr/>
            </a:pPr>
            <a:endParaRPr lang="en-US" dirty="0" smtClean="0"/>
          </a:p>
        </p:txBody>
      </p:sp>
      <p:sp>
        <p:nvSpPr>
          <p:cNvPr id="4" name="Slide Number Placeholder 3"/>
          <p:cNvSpPr>
            <a:spLocks noGrp="1"/>
          </p:cNvSpPr>
          <p:nvPr>
            <p:ph type="sldNum" sz="quarter" idx="15"/>
          </p:nvPr>
        </p:nvSpPr>
        <p:spPr/>
        <p:txBody>
          <a:bodyPr/>
          <a:lstStyle/>
          <a:p>
            <a:pPr>
              <a:defRPr/>
            </a:pPr>
            <a:fld id="{F9FB3C70-87AF-4339-94B0-41369E12C63D}" type="slidenum">
              <a:rPr lang="en-US" smtClean="0"/>
              <a:pPr>
                <a:defRPr/>
              </a:pPr>
              <a:t>10</a:t>
            </a:fld>
            <a:endParaRPr lang="en-US" dirty="0"/>
          </a:p>
        </p:txBody>
      </p:sp>
      <p:sp>
        <p:nvSpPr>
          <p:cNvPr id="15362" name="Rectangle 2"/>
          <p:cNvSpPr>
            <a:spLocks noGrp="1" noChangeArrowheads="1"/>
          </p:cNvSpPr>
          <p:nvPr>
            <p:ph type="title"/>
          </p:nvPr>
        </p:nvSpPr>
        <p:spPr bwMode="auto">
          <a:xfrm>
            <a:off x="1866900" y="457200"/>
            <a:ext cx="5410200" cy="1143000"/>
          </a:xfrm>
          <a:noFill/>
          <a:ln>
            <a:miter lim="800000"/>
            <a:headEnd/>
            <a:tailEnd/>
          </a:ln>
        </p:spPr>
        <p:txBody>
          <a:bodyPr vert="horz" wrap="square" lIns="91440" tIns="45720" rIns="91440" bIns="45720" numCol="1" anchor="t" anchorCtr="0" compatLnSpc="1">
            <a:prstTxWarp prst="textNoShape">
              <a:avLst/>
            </a:prstTxWarp>
            <a:normAutofit fontScale="90000"/>
          </a:bodyPr>
          <a:lstStyle/>
          <a:p>
            <a:pPr algn="ctr"/>
            <a:r>
              <a:rPr lang="en-US" sz="4000" b="1" dirty="0" smtClean="0">
                <a:solidFill>
                  <a:srgbClr val="FFFF00"/>
                </a:solidFill>
                <a:effectLst>
                  <a:outerShdw dist="38100" dir="5400000" algn="t" rotWithShape="0">
                    <a:prstClr val="black"/>
                  </a:outerShdw>
                </a:effectLst>
                <a:latin typeface="Times New Roman" pitchFamily="18" charset="0"/>
                <a:ea typeface="+mn-ea"/>
                <a:cs typeface="+mn-cs"/>
              </a:rPr>
              <a:t>Cause 3:</a:t>
            </a:r>
            <a:br>
              <a:rPr lang="en-US" sz="4000" b="1" dirty="0" smtClean="0">
                <a:solidFill>
                  <a:srgbClr val="FFFF00"/>
                </a:solidFill>
                <a:effectLst>
                  <a:outerShdw dist="38100" dir="5400000" algn="t" rotWithShape="0">
                    <a:prstClr val="black"/>
                  </a:outerShdw>
                </a:effectLst>
                <a:latin typeface="Times New Roman" pitchFamily="18" charset="0"/>
                <a:ea typeface="+mn-ea"/>
                <a:cs typeface="+mn-cs"/>
              </a:rPr>
            </a:br>
            <a:r>
              <a:rPr lang="en-US" sz="4000" b="1" dirty="0" smtClean="0">
                <a:solidFill>
                  <a:srgbClr val="FFFF00"/>
                </a:solidFill>
                <a:effectLst>
                  <a:outerShdw dist="38100" dir="5400000" algn="t" rotWithShape="0">
                    <a:prstClr val="black"/>
                  </a:outerShdw>
                </a:effectLst>
                <a:latin typeface="Times New Roman" pitchFamily="18" charset="0"/>
                <a:ea typeface="+mn-ea"/>
                <a:cs typeface="+mn-cs"/>
              </a:rPr>
              <a:t>Britain’s Imperial Policies</a:t>
            </a: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en-US" dirty="0" smtClean="0">
              <a:effectLst>
                <a:outerShdw dist="38100" dir="5400000" algn="t" rotWithShape="0">
                  <a:prstClr val="black"/>
                </a:outerShdw>
              </a:effectLst>
            </a:endParaRPr>
          </a:p>
          <a:p>
            <a:pPr>
              <a:buFont typeface="Wingdings" pitchFamily="2" charset="2"/>
              <a:buChar char="v"/>
            </a:pPr>
            <a:r>
              <a:rPr lang="en-US" dirty="0" smtClean="0">
                <a:effectLst>
                  <a:outerShdw dist="38100" dir="5400000" algn="t" rotWithShape="0">
                    <a:prstClr val="black"/>
                  </a:outerShdw>
                </a:effectLst>
              </a:rPr>
              <a:t>Colonist said, “Britain could not tax them because they had no representation in Parliament.”</a:t>
            </a:r>
          </a:p>
          <a:p>
            <a:pPr>
              <a:buFont typeface="Wingdings" pitchFamily="2" charset="2"/>
              <a:buChar char="v"/>
            </a:pPr>
            <a:r>
              <a:rPr lang="en-US" dirty="0" smtClean="0">
                <a:effectLst>
                  <a:outerShdw dist="38100" dir="5400000" algn="t" rotWithShape="0">
                    <a:prstClr val="black"/>
                  </a:outerShdw>
                </a:effectLst>
              </a:rPr>
              <a:t>Some colonist began to </a:t>
            </a:r>
            <a:r>
              <a:rPr lang="en-US" b="1" dirty="0" smtClean="0">
                <a:solidFill>
                  <a:schemeClr val="bg1"/>
                </a:solidFill>
                <a:effectLst>
                  <a:outerShdw dist="38100" dir="5400000" algn="t" rotWithShape="0">
                    <a:prstClr val="black"/>
                  </a:outerShdw>
                </a:effectLst>
              </a:rPr>
              <a:t>boycott</a:t>
            </a:r>
            <a:r>
              <a:rPr lang="en-US" dirty="0" smtClean="0">
                <a:effectLst>
                  <a:outerShdw dist="38100" dir="5400000" algn="t" rotWithShape="0">
                    <a:prstClr val="black"/>
                  </a:outerShdw>
                </a:effectLst>
              </a:rPr>
              <a:t> or refuse to buy, British goods.</a:t>
            </a:r>
          </a:p>
          <a:p>
            <a:pPr>
              <a:buFont typeface="Monotype Sorts" pitchFamily="2" charset="2"/>
              <a:buNone/>
            </a:pPr>
            <a:endParaRPr lang="en-US" dirty="0" smtClean="0"/>
          </a:p>
        </p:txBody>
      </p:sp>
      <p:sp>
        <p:nvSpPr>
          <p:cNvPr id="4" name="Slide Number Placeholder 3"/>
          <p:cNvSpPr>
            <a:spLocks noGrp="1"/>
          </p:cNvSpPr>
          <p:nvPr>
            <p:ph type="sldNum" sz="quarter" idx="15"/>
          </p:nvPr>
        </p:nvSpPr>
        <p:spPr/>
        <p:txBody>
          <a:bodyPr/>
          <a:lstStyle/>
          <a:p>
            <a:pPr>
              <a:defRPr/>
            </a:pPr>
            <a:fld id="{F9FB3C70-87AF-4339-94B0-41369E12C63D}" type="slidenum">
              <a:rPr lang="en-US" smtClean="0"/>
              <a:pPr>
                <a:defRPr/>
              </a:pPr>
              <a:t>11</a:t>
            </a:fld>
            <a:endParaRPr lang="en-US" dirty="0"/>
          </a:p>
        </p:txBody>
      </p:sp>
      <p:sp>
        <p:nvSpPr>
          <p:cNvPr id="16386" name="Rectangle 2"/>
          <p:cNvSpPr>
            <a:spLocks noGrp="1" noChangeArrowheads="1"/>
          </p:cNvSpPr>
          <p:nvPr>
            <p:ph type="title"/>
          </p:nvPr>
        </p:nvSpPr>
        <p:spPr bwMode="auto">
          <a:xfrm>
            <a:off x="457200" y="152400"/>
            <a:ext cx="8229600" cy="1754326"/>
          </a:xfrm>
          <a:noFill/>
          <a:ln>
            <a:miter lim="800000"/>
            <a:headEnd/>
            <a:tailEnd/>
          </a:ln>
        </p:spPr>
        <p:txBody>
          <a:bodyPr vert="horz" wrap="square" lIns="91440" tIns="45720" rIns="91440" bIns="45720" numCol="1" anchor="t" anchorCtr="0" compatLnSpc="1">
            <a:prstTxWarp prst="textNoShape">
              <a:avLst/>
            </a:prstTxWarp>
            <a:spAutoFit/>
          </a:bodyPr>
          <a:lstStyle/>
          <a:p>
            <a:pPr algn="ctr"/>
            <a:r>
              <a:rPr lang="en-US" sz="3600" b="1" dirty="0" smtClean="0">
                <a:solidFill>
                  <a:srgbClr val="FFFF00"/>
                </a:solidFill>
                <a:effectLst>
                  <a:outerShdw dist="38100" dir="5400000" algn="t" rotWithShape="0">
                    <a:prstClr val="black"/>
                  </a:outerShdw>
                </a:effectLst>
                <a:latin typeface="Times New Roman" pitchFamily="18" charset="0"/>
                <a:ea typeface="+mn-ea"/>
                <a:cs typeface="+mn-cs"/>
              </a:rPr>
              <a:t>Cause 4:</a:t>
            </a:r>
            <a:br>
              <a:rPr lang="en-US" sz="3600" b="1" dirty="0" smtClean="0">
                <a:solidFill>
                  <a:srgbClr val="FFFF00"/>
                </a:solidFill>
                <a:effectLst>
                  <a:outerShdw dist="38100" dir="5400000" algn="t" rotWithShape="0">
                    <a:prstClr val="black"/>
                  </a:outerShdw>
                </a:effectLst>
                <a:latin typeface="Times New Roman" pitchFamily="18" charset="0"/>
                <a:ea typeface="+mn-ea"/>
                <a:cs typeface="+mn-cs"/>
              </a:rPr>
            </a:br>
            <a:r>
              <a:rPr lang="en-US" sz="3600" b="1" dirty="0" smtClean="0">
                <a:solidFill>
                  <a:srgbClr val="FFFF00"/>
                </a:solidFill>
                <a:effectLst>
                  <a:outerShdw dist="38100" dir="5400000" algn="t" rotWithShape="0">
                    <a:prstClr val="black"/>
                  </a:outerShdw>
                </a:effectLst>
                <a:latin typeface="Times New Roman" pitchFamily="18" charset="0"/>
                <a:ea typeface="+mn-ea"/>
                <a:cs typeface="+mn-cs"/>
              </a:rPr>
              <a:t>NO TAXATION without REPRESENTATION!</a:t>
            </a:r>
          </a:p>
        </p:txBody>
      </p:sp>
      <p:pic>
        <p:nvPicPr>
          <p:cNvPr id="5122" name="Picture 2" descr="C:\Documents and Settings\e199800478\Local Settings\Temporary Internet Files\Content.IE5\X79C7CT8\MCj01989200000[1].wmf"/>
          <p:cNvPicPr>
            <a:picLocks noChangeAspect="1" noChangeArrowheads="1"/>
          </p:cNvPicPr>
          <p:nvPr/>
        </p:nvPicPr>
        <p:blipFill>
          <a:blip r:embed="rId2" cstate="print"/>
          <a:srcRect/>
          <a:stretch>
            <a:fillRect/>
          </a:stretch>
        </p:blipFill>
        <p:spPr bwMode="auto">
          <a:xfrm>
            <a:off x="3048000" y="4419601"/>
            <a:ext cx="3048000" cy="2162303"/>
          </a:xfrm>
          <a:prstGeom prst="rect">
            <a:avLst/>
          </a:prstGeom>
          <a:noFill/>
          <a:effectLst>
            <a:outerShdw dist="63500" dir="3480000" algn="t" rotWithShape="0">
              <a:prstClr val="black"/>
            </a:outerShdw>
          </a:effectLst>
        </p:spPr>
      </p:pic>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bwMode="auto">
          <a:xfrm>
            <a:off x="228600" y="1371600"/>
            <a:ext cx="8686800" cy="5278368"/>
          </a:xfrm>
          <a:ln>
            <a:miter lim="800000"/>
            <a:headEnd/>
            <a:tailEnd/>
          </a:ln>
        </p:spPr>
        <p:txBody>
          <a:bodyPr vert="horz" wrap="square" lIns="91440" tIns="45720" rIns="91440" bIns="45720" numCol="1" anchor="t" anchorCtr="0" compatLnSpc="1">
            <a:prstTxWarp prst="textNoShape">
              <a:avLst/>
            </a:prstTxWarp>
            <a:spAutoFit/>
          </a:bodyPr>
          <a:lstStyle/>
          <a:p>
            <a:pPr>
              <a:buFont typeface="Wingdings" pitchFamily="2" charset="2"/>
              <a:buChar char="v"/>
              <a:defRPr/>
            </a:pPr>
            <a:r>
              <a:rPr lang="en-US" dirty="0" smtClean="0">
                <a:effectLst>
                  <a:outerShdw dist="38100" dir="5400000" algn="t" rotWithShape="0">
                    <a:prstClr val="black"/>
                  </a:outerShdw>
                </a:effectLst>
              </a:rPr>
              <a:t>(M) What were the British Imperial Policies?</a:t>
            </a:r>
          </a:p>
          <a:p>
            <a:pPr>
              <a:buFont typeface="Wingdings" pitchFamily="2" charset="2"/>
              <a:buChar char="v"/>
              <a:defRPr/>
            </a:pPr>
            <a:r>
              <a:rPr lang="en-US" dirty="0" smtClean="0">
                <a:effectLst>
                  <a:outerShdw dist="38100" dir="5400000" algn="t" rotWithShape="0">
                    <a:prstClr val="black"/>
                  </a:outerShdw>
                </a:effectLst>
              </a:rPr>
              <a:t>(M) Why were the colonists being taxed by Britain?</a:t>
            </a:r>
          </a:p>
          <a:p>
            <a:pPr>
              <a:buFont typeface="Wingdings" pitchFamily="2" charset="2"/>
              <a:buChar char="v"/>
              <a:defRPr/>
            </a:pPr>
            <a:r>
              <a:rPr lang="en-US" dirty="0" smtClean="0">
                <a:effectLst>
                  <a:outerShdw dist="38100" dir="5400000" algn="t" rotWithShape="0">
                    <a:prstClr val="black"/>
                  </a:outerShdw>
                </a:effectLst>
              </a:rPr>
              <a:t>(S) What would have happened if the colonist paid the taxes?</a:t>
            </a:r>
          </a:p>
          <a:p>
            <a:pPr>
              <a:buFont typeface="Wingdings" pitchFamily="2" charset="2"/>
              <a:buChar char="v"/>
              <a:defRPr/>
            </a:pPr>
            <a:r>
              <a:rPr lang="en-US" dirty="0" smtClean="0">
                <a:effectLst>
                  <a:outerShdw dist="38100" dir="5400000" algn="t" rotWithShape="0">
                    <a:prstClr val="black"/>
                  </a:outerShdw>
                </a:effectLst>
              </a:rPr>
              <a:t>(I) Explain how you feel about the slogan “No Taxation without Representation.”</a:t>
            </a:r>
          </a:p>
          <a:p>
            <a:pPr>
              <a:buFont typeface="Wingdings" pitchFamily="2" charset="2"/>
              <a:buChar char="v"/>
              <a:defRPr/>
            </a:pPr>
            <a:r>
              <a:rPr lang="en-US" dirty="0" smtClean="0">
                <a:effectLst>
                  <a:outerShdw dist="38100" dir="5400000" algn="t" rotWithShape="0">
                    <a:prstClr val="black"/>
                  </a:outerShdw>
                </a:effectLst>
              </a:rPr>
              <a:t>(U) Why is Britain’s budget the colonists responsibility?</a:t>
            </a:r>
          </a:p>
          <a:p>
            <a:pPr>
              <a:buFont typeface="Wingdings" pitchFamily="2" charset="2"/>
              <a:buChar char="v"/>
              <a:defRPr/>
            </a:pPr>
            <a:r>
              <a:rPr lang="en-US" dirty="0" smtClean="0">
                <a:effectLst>
                  <a:outerShdw dist="38100" dir="5400000" algn="t" rotWithShape="0">
                    <a:prstClr val="black"/>
                  </a:outerShdw>
                </a:effectLst>
              </a:rPr>
              <a:t>(U) What else could Parliament have done to raise money without passing tax laws against the colonists?</a:t>
            </a:r>
          </a:p>
        </p:txBody>
      </p:sp>
      <p:sp>
        <p:nvSpPr>
          <p:cNvPr id="4" name="Slide Number Placeholder 3"/>
          <p:cNvSpPr>
            <a:spLocks noGrp="1"/>
          </p:cNvSpPr>
          <p:nvPr>
            <p:ph type="sldNum" sz="quarter" idx="15"/>
          </p:nvPr>
        </p:nvSpPr>
        <p:spPr/>
        <p:txBody>
          <a:bodyPr/>
          <a:lstStyle/>
          <a:p>
            <a:pPr>
              <a:defRPr/>
            </a:pPr>
            <a:fld id="{F9FB3C70-87AF-4339-94B0-41369E12C63D}" type="slidenum">
              <a:rPr lang="en-US" smtClean="0"/>
              <a:pPr>
                <a:defRPr/>
              </a:pPr>
              <a:t>12</a:t>
            </a:fld>
            <a:endParaRPr lang="en-US" dirty="0"/>
          </a:p>
        </p:txBody>
      </p:sp>
      <p:sp>
        <p:nvSpPr>
          <p:cNvPr id="1741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pPr algn="ctr"/>
            <a:r>
              <a:rPr lang="en-US" sz="3600" b="1" dirty="0" smtClean="0">
                <a:solidFill>
                  <a:srgbClr val="FFFF00"/>
                </a:solidFill>
                <a:effectLst>
                  <a:outerShdw dist="38100" dir="5400000" algn="t" rotWithShape="0">
                    <a:prstClr val="black"/>
                  </a:outerShdw>
                </a:effectLst>
                <a:latin typeface="Times New Roman" pitchFamily="18" charset="0"/>
                <a:ea typeface="+mn-ea"/>
                <a:cs typeface="+mn-cs"/>
              </a:rPr>
              <a:t>Questions for Causes 2-4:</a:t>
            </a:r>
            <a:br>
              <a:rPr lang="en-US" sz="3600" b="1" dirty="0" smtClean="0">
                <a:solidFill>
                  <a:srgbClr val="FFFF00"/>
                </a:solidFill>
                <a:effectLst>
                  <a:outerShdw dist="38100" dir="5400000" algn="t" rotWithShape="0">
                    <a:prstClr val="black"/>
                  </a:outerShdw>
                </a:effectLst>
                <a:latin typeface="Times New Roman" pitchFamily="18" charset="0"/>
                <a:ea typeface="+mn-ea"/>
                <a:cs typeface="+mn-cs"/>
              </a:rPr>
            </a:br>
            <a:r>
              <a:rPr lang="en-US" sz="3600" b="1" dirty="0" smtClean="0">
                <a:solidFill>
                  <a:srgbClr val="FFFF00"/>
                </a:solidFill>
                <a:effectLst>
                  <a:outerShdw dist="38100" dir="5400000" algn="t" rotWithShape="0">
                    <a:prstClr val="black"/>
                  </a:outerShdw>
                </a:effectLst>
                <a:latin typeface="Times New Roman" pitchFamily="18" charset="0"/>
                <a:ea typeface="+mn-ea"/>
                <a:cs typeface="+mn-cs"/>
              </a:rPr>
              <a:t>Britain’s Budget, Imperial Policies, &amp; Taxes</a:t>
            </a: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bwMode="auto">
          <a:xfrm>
            <a:off x="228600" y="2286002"/>
            <a:ext cx="8839200" cy="4493538"/>
          </a:xfrm>
          <a:ln>
            <a:miter lim="800000"/>
            <a:headEnd/>
            <a:tailEnd/>
          </a:ln>
        </p:spPr>
        <p:txBody>
          <a:bodyPr vert="horz" wrap="square" lIns="91440" tIns="45720" rIns="91440" bIns="45720" numCol="1" anchor="t" anchorCtr="0" compatLnSpc="1">
            <a:prstTxWarp prst="textNoShape">
              <a:avLst/>
            </a:prstTxWarp>
            <a:spAutoFit/>
          </a:bodyPr>
          <a:lstStyle/>
          <a:p>
            <a:pPr>
              <a:buNone/>
              <a:defRPr/>
            </a:pPr>
            <a:r>
              <a:rPr lang="en-US" dirty="0" smtClean="0">
                <a:effectLst>
                  <a:outerShdw dist="38100" dir="5400000" algn="t" rotWithShape="0">
                    <a:prstClr val="black"/>
                  </a:outerShdw>
                </a:effectLst>
              </a:rPr>
              <a:t>King George III tried to end the fighting among the colonists &amp; the Native Americans with the Proclamation of 1763. On the other hand, the British Government was in need of money. This is why the British Parliament passed the Sugar Act of 1764, &amp; the Stamp Act of 1765, (Imperial Policies), which angered many colonists. How can the colonist be taxed when they have no representation in Parliament? **Benjamin Franklin – famous slogan “No Taxation without Representation!”</a:t>
            </a:r>
          </a:p>
        </p:txBody>
      </p:sp>
      <p:sp>
        <p:nvSpPr>
          <p:cNvPr id="4" name="Slide Number Placeholder 3"/>
          <p:cNvSpPr>
            <a:spLocks noGrp="1"/>
          </p:cNvSpPr>
          <p:nvPr>
            <p:ph type="sldNum" sz="quarter" idx="15"/>
          </p:nvPr>
        </p:nvSpPr>
        <p:spPr/>
        <p:txBody>
          <a:bodyPr/>
          <a:lstStyle/>
          <a:p>
            <a:pPr>
              <a:defRPr/>
            </a:pPr>
            <a:fld id="{F9FB3C70-87AF-4339-94B0-41369E12C63D}" type="slidenum">
              <a:rPr lang="en-US" smtClean="0"/>
              <a:pPr>
                <a:defRPr/>
              </a:pPr>
              <a:t>13</a:t>
            </a:fld>
            <a:endParaRPr lang="en-US" dirty="0"/>
          </a:p>
        </p:txBody>
      </p:sp>
      <p:sp>
        <p:nvSpPr>
          <p:cNvPr id="18434" name="Rectangle 2"/>
          <p:cNvSpPr>
            <a:spLocks noGrp="1" noChangeArrowheads="1"/>
          </p:cNvSpPr>
          <p:nvPr>
            <p:ph type="title"/>
          </p:nvPr>
        </p:nvSpPr>
        <p:spPr bwMode="auto">
          <a:xfrm>
            <a:off x="457200" y="609600"/>
            <a:ext cx="8229600" cy="1325563"/>
          </a:xfrm>
          <a:noFill/>
          <a:ln>
            <a:miter lim="800000"/>
            <a:headEnd/>
            <a:tailEnd/>
          </a:ln>
        </p:spPr>
        <p:txBody>
          <a:bodyPr vert="horz" wrap="square" lIns="91440" tIns="45720" rIns="91440" bIns="45720" numCol="1" anchor="t" anchorCtr="0" compatLnSpc="1">
            <a:prstTxWarp prst="textNoShape">
              <a:avLst/>
            </a:prstTxWarp>
            <a:normAutofit/>
          </a:bodyPr>
          <a:lstStyle/>
          <a:p>
            <a:pPr algn="ctr"/>
            <a:r>
              <a:rPr lang="en-US" sz="3600" b="1" dirty="0" smtClean="0">
                <a:solidFill>
                  <a:srgbClr val="FFFF00"/>
                </a:solidFill>
                <a:effectLst>
                  <a:outerShdw dist="38100" dir="5400000" algn="t" rotWithShape="0">
                    <a:prstClr val="black"/>
                  </a:outerShdw>
                </a:effectLst>
                <a:latin typeface="Times New Roman" pitchFamily="18" charset="0"/>
                <a:ea typeface="+mn-ea"/>
                <a:cs typeface="+mn-cs"/>
              </a:rPr>
              <a:t>Summary for Causes 2-4:</a:t>
            </a:r>
            <a:br>
              <a:rPr lang="en-US" sz="3600" b="1" dirty="0" smtClean="0">
                <a:solidFill>
                  <a:srgbClr val="FFFF00"/>
                </a:solidFill>
                <a:effectLst>
                  <a:outerShdw dist="38100" dir="5400000" algn="t" rotWithShape="0">
                    <a:prstClr val="black"/>
                  </a:outerShdw>
                </a:effectLst>
                <a:latin typeface="Times New Roman" pitchFamily="18" charset="0"/>
                <a:ea typeface="+mn-ea"/>
                <a:cs typeface="+mn-cs"/>
              </a:rPr>
            </a:br>
            <a:r>
              <a:rPr lang="en-US" sz="3600" b="1" dirty="0" smtClean="0">
                <a:solidFill>
                  <a:srgbClr val="FFFF00"/>
                </a:solidFill>
                <a:effectLst>
                  <a:outerShdw dist="38100" dir="5400000" algn="t" rotWithShape="0">
                    <a:prstClr val="black"/>
                  </a:outerShdw>
                </a:effectLst>
                <a:latin typeface="Times New Roman" pitchFamily="18" charset="0"/>
                <a:ea typeface="+mn-ea"/>
                <a:cs typeface="+mn-cs"/>
              </a:rPr>
              <a:t>Britain’s Budget, Imperial Policies, &amp; Taxes</a:t>
            </a: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bwMode="auto">
          <a:xfrm>
            <a:off x="304800" y="1657118"/>
            <a:ext cx="8610600" cy="4515082"/>
          </a:xfrm>
          <a:noFill/>
          <a:ln>
            <a:miter lim="800000"/>
            <a:headEnd/>
            <a:tailEnd/>
          </a:ln>
        </p:spPr>
        <p:txBody>
          <a:bodyPr vert="horz" wrap="square" lIns="91440" tIns="45720" rIns="91440" bIns="45720" numCol="1" anchor="t" anchorCtr="0" compatLnSpc="1">
            <a:prstTxWarp prst="textNoShape">
              <a:avLst/>
            </a:prstTxWarp>
            <a:spAutoFit/>
          </a:bodyPr>
          <a:lstStyle/>
          <a:p>
            <a:pPr>
              <a:lnSpc>
                <a:spcPct val="90000"/>
              </a:lnSpc>
              <a:buFont typeface="Wingdings" pitchFamily="2" charset="2"/>
              <a:buChar char="v"/>
            </a:pPr>
            <a:r>
              <a:rPr lang="en-US" dirty="0" smtClean="0">
                <a:effectLst>
                  <a:outerShdw dist="38100" dir="5400000" algn="t" rotWithShape="0">
                    <a:prstClr val="black"/>
                  </a:outerShdw>
                </a:effectLst>
              </a:rPr>
              <a:t>Captured tax collectors</a:t>
            </a:r>
          </a:p>
          <a:p>
            <a:pPr>
              <a:lnSpc>
                <a:spcPct val="90000"/>
              </a:lnSpc>
              <a:buFont typeface="Wingdings" pitchFamily="2" charset="2"/>
              <a:buChar char="v"/>
            </a:pPr>
            <a:endParaRPr lang="en-US" dirty="0" smtClean="0">
              <a:effectLst>
                <a:outerShdw dist="38100" dir="5400000" algn="t" rotWithShape="0">
                  <a:prstClr val="black"/>
                </a:outerShdw>
              </a:effectLst>
            </a:endParaRPr>
          </a:p>
          <a:p>
            <a:pPr>
              <a:lnSpc>
                <a:spcPct val="90000"/>
              </a:lnSpc>
              <a:buFont typeface="Wingdings" pitchFamily="2" charset="2"/>
              <a:buChar char="v"/>
            </a:pPr>
            <a:r>
              <a:rPr lang="en-US" dirty="0" smtClean="0">
                <a:effectLst>
                  <a:outerShdw dist="38100" dir="5400000" algn="t" rotWithShape="0">
                    <a:prstClr val="black"/>
                  </a:outerShdw>
                </a:effectLst>
              </a:rPr>
              <a:t>Chased tax collectors out of their towns</a:t>
            </a:r>
          </a:p>
          <a:p>
            <a:pPr>
              <a:lnSpc>
                <a:spcPct val="90000"/>
              </a:lnSpc>
              <a:buFont typeface="Wingdings" pitchFamily="2" charset="2"/>
              <a:buChar char="v"/>
            </a:pPr>
            <a:endParaRPr lang="en-US" dirty="0" smtClean="0">
              <a:effectLst>
                <a:outerShdw dist="38100" dir="5400000" algn="t" rotWithShape="0">
                  <a:prstClr val="black"/>
                </a:outerShdw>
              </a:effectLst>
            </a:endParaRPr>
          </a:p>
          <a:p>
            <a:pPr>
              <a:lnSpc>
                <a:spcPct val="90000"/>
              </a:lnSpc>
              <a:buFont typeface="Wingdings" pitchFamily="2" charset="2"/>
              <a:buChar char="v"/>
            </a:pPr>
            <a:r>
              <a:rPr lang="en-US" dirty="0" smtClean="0">
                <a:effectLst>
                  <a:outerShdw dist="38100" dir="5400000" algn="t" rotWithShape="0">
                    <a:prstClr val="black"/>
                  </a:outerShdw>
                </a:effectLst>
              </a:rPr>
              <a:t>Organized </a:t>
            </a:r>
            <a:r>
              <a:rPr lang="en-US" b="1" i="1" u="sng" dirty="0" smtClean="0">
                <a:effectLst>
                  <a:outerShdw dist="38100" dir="5400000" algn="t" rotWithShape="0">
                    <a:prstClr val="black"/>
                  </a:outerShdw>
                </a:effectLst>
              </a:rPr>
              <a:t>Committee of Correspondence </a:t>
            </a:r>
            <a:r>
              <a:rPr lang="en-US" dirty="0" smtClean="0">
                <a:effectLst>
                  <a:outerShdw dist="38100" dir="5400000" algn="t" rotWithShape="0">
                    <a:prstClr val="black"/>
                  </a:outerShdw>
                </a:effectLst>
              </a:rPr>
              <a:t>– each colony would have one with members to spread information more quickly and </a:t>
            </a:r>
            <a:r>
              <a:rPr lang="en-US" b="1" dirty="0" smtClean="0">
                <a:effectLst>
                  <a:outerShdw dist="38100" dir="5400000" algn="t" rotWithShape="0">
                    <a:prstClr val="black"/>
                  </a:outerShdw>
                </a:effectLst>
              </a:rPr>
              <a:t>protest</a:t>
            </a:r>
            <a:r>
              <a:rPr lang="en-US" dirty="0" smtClean="0">
                <a:effectLst>
                  <a:outerShdw dist="38100" dir="5400000" algn="t" rotWithShape="0">
                    <a:prstClr val="black"/>
                  </a:outerShdw>
                </a:effectLst>
              </a:rPr>
              <a:t> (work against) British policies. </a:t>
            </a:r>
          </a:p>
          <a:p>
            <a:pPr>
              <a:lnSpc>
                <a:spcPct val="90000"/>
              </a:lnSpc>
              <a:buFont typeface="Wingdings" pitchFamily="2" charset="2"/>
              <a:buChar char="v"/>
            </a:pPr>
            <a:endParaRPr lang="en-US" dirty="0" smtClean="0">
              <a:effectLst>
                <a:outerShdw dist="38100" dir="5400000" algn="t" rotWithShape="0">
                  <a:prstClr val="black"/>
                </a:outerShdw>
              </a:effectLst>
            </a:endParaRPr>
          </a:p>
          <a:p>
            <a:pPr>
              <a:lnSpc>
                <a:spcPct val="90000"/>
              </a:lnSpc>
              <a:buFont typeface="Wingdings" pitchFamily="2" charset="2"/>
              <a:buChar char="v"/>
            </a:pPr>
            <a:r>
              <a:rPr lang="en-US" dirty="0" smtClean="0">
                <a:effectLst>
                  <a:outerShdw dist="38100" dir="5400000" algn="t" rotWithShape="0">
                    <a:prstClr val="black"/>
                  </a:outerShdw>
                </a:effectLst>
              </a:rPr>
              <a:t>They wrote letters back &amp; forth to tell what was happening in their town &amp; colony. </a:t>
            </a:r>
          </a:p>
        </p:txBody>
      </p:sp>
      <p:sp>
        <p:nvSpPr>
          <p:cNvPr id="4" name="Slide Number Placeholder 3"/>
          <p:cNvSpPr>
            <a:spLocks noGrp="1"/>
          </p:cNvSpPr>
          <p:nvPr>
            <p:ph type="sldNum" sz="quarter" idx="15"/>
          </p:nvPr>
        </p:nvSpPr>
        <p:spPr/>
        <p:txBody>
          <a:bodyPr/>
          <a:lstStyle/>
          <a:p>
            <a:pPr>
              <a:defRPr/>
            </a:pPr>
            <a:fld id="{F9FB3C70-87AF-4339-94B0-41369E12C63D}" type="slidenum">
              <a:rPr lang="en-US" smtClean="0"/>
              <a:pPr>
                <a:defRPr/>
              </a:pPr>
              <a:t>14</a:t>
            </a:fld>
            <a:endParaRPr lang="en-US" dirty="0"/>
          </a:p>
        </p:txBody>
      </p:sp>
      <p:sp>
        <p:nvSpPr>
          <p:cNvPr id="6" name="TextBox 5"/>
          <p:cNvSpPr txBox="1"/>
          <p:nvPr/>
        </p:nvSpPr>
        <p:spPr>
          <a:xfrm>
            <a:off x="533400" y="533402"/>
            <a:ext cx="8077200" cy="646331"/>
          </a:xfrm>
          <a:prstGeom prst="rect">
            <a:avLst/>
          </a:prstGeom>
          <a:noFill/>
        </p:spPr>
        <p:txBody>
          <a:bodyPr wrap="square" rtlCol="0">
            <a:spAutoFit/>
          </a:bodyPr>
          <a:lstStyle/>
          <a:p>
            <a:pPr algn="ctr"/>
            <a:r>
              <a:rPr lang="en-US" sz="3600" b="1" spc="-100" dirty="0" smtClean="0">
                <a:ln w="3200">
                  <a:solidFill>
                    <a:schemeClr val="bg2">
                      <a:shade val="75000"/>
                      <a:alpha val="25000"/>
                    </a:schemeClr>
                  </a:solidFill>
                  <a:prstDash val="solid"/>
                  <a:round/>
                </a:ln>
                <a:solidFill>
                  <a:srgbClr val="FFFF00"/>
                </a:solidFill>
                <a:effectLst>
                  <a:outerShdw dist="38100" dir="5400000" algn="t" rotWithShape="0">
                    <a:prstClr val="black"/>
                  </a:outerShdw>
                </a:effectLst>
              </a:rPr>
              <a:t>Cause 5:      The Sons of Liberty</a:t>
            </a:r>
            <a:endParaRPr lang="en-US" sz="3600" b="1" spc="-100" dirty="0">
              <a:ln w="3200">
                <a:solidFill>
                  <a:schemeClr val="bg2">
                    <a:shade val="75000"/>
                    <a:alpha val="25000"/>
                  </a:schemeClr>
                </a:solidFill>
                <a:prstDash val="solid"/>
                <a:round/>
              </a:ln>
              <a:solidFill>
                <a:srgbClr val="FFFF00"/>
              </a:solidFill>
              <a:effectLst>
                <a:outerShdw dist="38100" dir="5400000" algn="t" rotWithShape="0">
                  <a:prstClr val="black"/>
                </a:outerShdw>
              </a:effectLst>
            </a:endParaRP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6979" name="Rectangle 3"/>
          <p:cNvSpPr>
            <a:spLocks noGrp="1" noChangeArrowheads="1"/>
          </p:cNvSpPr>
          <p:nvPr>
            <p:ph idx="1"/>
          </p:nvPr>
        </p:nvSpPr>
        <p:spPr bwMode="auto">
          <a:xfrm>
            <a:off x="990600" y="1295401"/>
            <a:ext cx="8001000" cy="1702004"/>
          </a:xfrm>
          <a:noFill/>
          <a:ln>
            <a:miter lim="800000"/>
            <a:headEnd/>
            <a:tailEnd/>
          </a:ln>
        </p:spPr>
        <p:txBody>
          <a:bodyPr vert="horz" wrap="square" lIns="91440" tIns="45720" rIns="91440" bIns="45720" numCol="1" anchor="t" anchorCtr="0" compatLnSpc="1">
            <a:prstTxWarp prst="textNoShape">
              <a:avLst/>
            </a:prstTxWarp>
            <a:spAutoFit/>
          </a:bodyPr>
          <a:lstStyle/>
          <a:p>
            <a:pPr>
              <a:lnSpc>
                <a:spcPct val="90000"/>
              </a:lnSpc>
              <a:buFont typeface="Wingdings" pitchFamily="2" charset="2"/>
              <a:buChar char="v"/>
            </a:pPr>
            <a:r>
              <a:rPr lang="en-US" dirty="0" smtClean="0">
                <a:effectLst>
                  <a:outerShdw dist="38100" dir="5400000" algn="t" rotWithShape="0">
                    <a:prstClr val="black"/>
                  </a:outerShdw>
                </a:effectLst>
              </a:rPr>
              <a:t>Spun thread &amp; wove their own cloth</a:t>
            </a:r>
          </a:p>
          <a:p>
            <a:pPr marL="0" indent="0">
              <a:lnSpc>
                <a:spcPct val="90000"/>
              </a:lnSpc>
              <a:buNone/>
            </a:pPr>
            <a:endParaRPr lang="en-US" sz="800" dirty="0" smtClean="0">
              <a:effectLst>
                <a:outerShdw dist="38100" dir="5400000" algn="t" rotWithShape="0">
                  <a:prstClr val="black"/>
                </a:outerShdw>
              </a:effectLst>
            </a:endParaRPr>
          </a:p>
          <a:p>
            <a:pPr>
              <a:lnSpc>
                <a:spcPct val="90000"/>
              </a:lnSpc>
              <a:buFont typeface="Wingdings" pitchFamily="2" charset="2"/>
              <a:buChar char="v"/>
            </a:pPr>
            <a:r>
              <a:rPr lang="en-US" dirty="0" smtClean="0">
                <a:effectLst>
                  <a:outerShdw dist="38100" dir="5400000" algn="t" rotWithShape="0">
                    <a:prstClr val="black"/>
                  </a:outerShdw>
                </a:effectLst>
              </a:rPr>
              <a:t>Asked people to stop drinking British tea.</a:t>
            </a:r>
          </a:p>
          <a:p>
            <a:pPr marL="0" indent="0">
              <a:lnSpc>
                <a:spcPct val="90000"/>
              </a:lnSpc>
              <a:buNone/>
            </a:pPr>
            <a:endParaRPr lang="en-US" sz="800" dirty="0" smtClean="0">
              <a:effectLst>
                <a:outerShdw dist="38100" dir="5400000" algn="t" rotWithShape="0">
                  <a:prstClr val="black"/>
                </a:outerShdw>
              </a:effectLst>
            </a:endParaRPr>
          </a:p>
          <a:p>
            <a:pPr>
              <a:lnSpc>
                <a:spcPct val="90000"/>
              </a:lnSpc>
              <a:buFont typeface="Wingdings" pitchFamily="2" charset="2"/>
              <a:buChar char="v"/>
            </a:pPr>
            <a:r>
              <a:rPr lang="en-US" dirty="0" smtClean="0">
                <a:effectLst>
                  <a:outerShdw dist="38100" dir="5400000" algn="t" rotWithShape="0">
                    <a:prstClr val="black"/>
                  </a:outerShdw>
                </a:effectLst>
              </a:rPr>
              <a:t>Made their own tea</a:t>
            </a:r>
          </a:p>
        </p:txBody>
      </p:sp>
      <p:sp>
        <p:nvSpPr>
          <p:cNvPr id="4" name="Slide Number Placeholder 3"/>
          <p:cNvSpPr>
            <a:spLocks noGrp="1"/>
          </p:cNvSpPr>
          <p:nvPr>
            <p:ph type="sldNum" sz="quarter" idx="15"/>
          </p:nvPr>
        </p:nvSpPr>
        <p:spPr/>
        <p:txBody>
          <a:bodyPr/>
          <a:lstStyle/>
          <a:p>
            <a:pPr>
              <a:defRPr/>
            </a:pPr>
            <a:fld id="{F9FB3C70-87AF-4339-94B0-41369E12C63D}" type="slidenum">
              <a:rPr lang="en-US" smtClean="0"/>
              <a:pPr>
                <a:defRPr/>
              </a:pPr>
              <a:t>15</a:t>
            </a:fld>
            <a:endParaRPr lang="en-US" dirty="0"/>
          </a:p>
        </p:txBody>
      </p:sp>
      <p:pic>
        <p:nvPicPr>
          <p:cNvPr id="6147" name="Picture 3" descr="C:\Documents and Settings\e199800478\Local Settings\Temporary Internet Files\Content.IE5\R3I8BZ0M\MCj01494240000[1].wmf"/>
          <p:cNvPicPr>
            <a:picLocks noChangeAspect="1" noChangeArrowheads="1"/>
          </p:cNvPicPr>
          <p:nvPr/>
        </p:nvPicPr>
        <p:blipFill>
          <a:blip r:embed="rId2" cstate="print"/>
          <a:srcRect/>
          <a:stretch>
            <a:fillRect/>
          </a:stretch>
        </p:blipFill>
        <p:spPr bwMode="auto">
          <a:xfrm>
            <a:off x="533400" y="3352800"/>
            <a:ext cx="1490804" cy="2877493"/>
          </a:xfrm>
          <a:prstGeom prst="rect">
            <a:avLst/>
          </a:prstGeom>
          <a:noFill/>
          <a:effectLst>
            <a:outerShdw blurRad="50800" dist="38100" dir="5400000" algn="t" rotWithShape="0">
              <a:prstClr val="black"/>
            </a:outerShdw>
          </a:effectLst>
        </p:spPr>
      </p:pic>
      <p:sp>
        <p:nvSpPr>
          <p:cNvPr id="5" name="TextBox 4"/>
          <p:cNvSpPr txBox="1"/>
          <p:nvPr/>
        </p:nvSpPr>
        <p:spPr>
          <a:xfrm>
            <a:off x="304800" y="228601"/>
            <a:ext cx="8458200" cy="646331"/>
          </a:xfrm>
          <a:prstGeom prst="rect">
            <a:avLst/>
          </a:prstGeom>
          <a:noFill/>
        </p:spPr>
        <p:txBody>
          <a:bodyPr wrap="square" rtlCol="0">
            <a:spAutoFit/>
          </a:bodyPr>
          <a:lstStyle/>
          <a:p>
            <a:pPr algn="ctr"/>
            <a:r>
              <a:rPr lang="en-US" sz="3600" b="1" spc="-100" dirty="0" smtClean="0">
                <a:ln w="3200">
                  <a:solidFill>
                    <a:schemeClr val="bg2">
                      <a:shade val="75000"/>
                      <a:alpha val="25000"/>
                    </a:schemeClr>
                  </a:solidFill>
                  <a:prstDash val="solid"/>
                  <a:round/>
                </a:ln>
                <a:solidFill>
                  <a:srgbClr val="FFFF00"/>
                </a:solidFill>
                <a:effectLst>
                  <a:outerShdw dist="38100" dir="5400000" algn="t" rotWithShape="0">
                    <a:prstClr val="black"/>
                  </a:outerShdw>
                </a:effectLst>
              </a:rPr>
              <a:t>Cause 5:      The Daughters of Liberty</a:t>
            </a:r>
            <a:endParaRPr lang="en-US" sz="3600" b="1" spc="-100" dirty="0">
              <a:ln w="3200">
                <a:solidFill>
                  <a:schemeClr val="bg2">
                    <a:shade val="75000"/>
                    <a:alpha val="25000"/>
                  </a:schemeClr>
                </a:solidFill>
                <a:prstDash val="solid"/>
                <a:round/>
              </a:ln>
              <a:solidFill>
                <a:srgbClr val="FFFF00"/>
              </a:solidFill>
              <a:effectLst>
                <a:outerShdw dist="38100" dir="5400000" algn="t" rotWithShape="0">
                  <a:prstClr val="black"/>
                </a:outerShdw>
              </a:effectLst>
            </a:endParaRPr>
          </a:p>
        </p:txBody>
      </p:sp>
      <p:pic>
        <p:nvPicPr>
          <p:cNvPr id="6" name="Picture 2" descr="C:\Documents and Settings\e199800478\Local Settings\Temporary Internet Files\Content.IE5\X79C7CT8\MCj01495130000[1].wmf"/>
          <p:cNvPicPr>
            <a:picLocks noChangeAspect="1" noChangeArrowheads="1"/>
          </p:cNvPicPr>
          <p:nvPr/>
        </p:nvPicPr>
        <p:blipFill>
          <a:blip r:embed="rId3" cstate="print"/>
          <a:srcRect/>
          <a:stretch>
            <a:fillRect/>
          </a:stretch>
        </p:blipFill>
        <p:spPr bwMode="auto">
          <a:xfrm>
            <a:off x="4267200" y="3352800"/>
            <a:ext cx="4114800" cy="2875661"/>
          </a:xfrm>
          <a:prstGeom prst="rect">
            <a:avLst/>
          </a:prstGeom>
          <a:noFill/>
          <a:effectLst>
            <a:outerShdw blurRad="63500" dist="38100" dir="5400000" algn="t" rotWithShape="0">
              <a:prstClr val="black"/>
            </a:outerShdw>
          </a:effectLst>
        </p:spPr>
      </p:pic>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bwMode="auto">
          <a:xfrm>
            <a:off x="914400" y="1295400"/>
            <a:ext cx="5638800" cy="5181600"/>
          </a:xfrm>
          <a:noFill/>
          <a:ln>
            <a:miter lim="800000"/>
            <a:headEnd/>
            <a:tailEnd/>
          </a:ln>
        </p:spPr>
        <p:txBody>
          <a:bodyPr vert="horz" wrap="square" lIns="91440" tIns="45720" rIns="91440" bIns="45720" numCol="1" anchor="t" anchorCtr="0" compatLnSpc="1">
            <a:prstTxWarp prst="textNoShape">
              <a:avLst/>
            </a:prstTxWarp>
            <a:normAutofit/>
          </a:bodyPr>
          <a:lstStyle/>
          <a:p>
            <a:pPr>
              <a:buFont typeface="Wingdings" pitchFamily="2" charset="2"/>
              <a:buChar char="v"/>
            </a:pPr>
            <a:r>
              <a:rPr lang="en-US" sz="2800" b="1" dirty="0" smtClean="0">
                <a:effectLst>
                  <a:outerShdw dist="38100" dir="5400000" algn="t" rotWithShape="0">
                    <a:prstClr val="black"/>
                  </a:outerShdw>
                </a:effectLst>
              </a:rPr>
              <a:t>The Townshend Acts of 1767</a:t>
            </a:r>
          </a:p>
          <a:p>
            <a:pPr>
              <a:buFont typeface="Wingdings" pitchFamily="2" charset="2"/>
              <a:buChar char="v"/>
            </a:pPr>
            <a:r>
              <a:rPr lang="en-US" sz="2800" dirty="0" smtClean="0">
                <a:effectLst>
                  <a:outerShdw dist="38100" dir="5400000" algn="t" rotWithShape="0">
                    <a:prstClr val="black"/>
                  </a:outerShdw>
                </a:effectLst>
              </a:rPr>
              <a:t>Taxed imports brought into the colonies</a:t>
            </a:r>
          </a:p>
          <a:p>
            <a:pPr>
              <a:buFont typeface="Wingdings" pitchFamily="2" charset="2"/>
              <a:buChar char="v"/>
            </a:pPr>
            <a:r>
              <a:rPr lang="en-US" sz="2800" dirty="0" smtClean="0">
                <a:effectLst>
                  <a:outerShdw dist="38100" dir="5400000" algn="t" rotWithShape="0">
                    <a:prstClr val="black"/>
                  </a:outerShdw>
                </a:effectLst>
              </a:rPr>
              <a:t>Glass</a:t>
            </a:r>
          </a:p>
          <a:p>
            <a:pPr>
              <a:buFont typeface="Wingdings" pitchFamily="2" charset="2"/>
              <a:buChar char="v"/>
            </a:pPr>
            <a:r>
              <a:rPr lang="en-US" sz="2800" dirty="0" smtClean="0">
                <a:effectLst>
                  <a:outerShdw dist="38100" dir="5400000" algn="t" rotWithShape="0">
                    <a:prstClr val="black"/>
                  </a:outerShdw>
                </a:effectLst>
              </a:rPr>
              <a:t>Tea</a:t>
            </a:r>
          </a:p>
          <a:p>
            <a:pPr>
              <a:buFont typeface="Wingdings" pitchFamily="2" charset="2"/>
              <a:buChar char="v"/>
            </a:pPr>
            <a:r>
              <a:rPr lang="en-US" sz="2800" dirty="0" smtClean="0">
                <a:effectLst>
                  <a:outerShdw dist="38100" dir="5400000" algn="t" rotWithShape="0">
                    <a:prstClr val="black"/>
                  </a:outerShdw>
                </a:effectLst>
              </a:rPr>
              <a:t>Paint</a:t>
            </a:r>
          </a:p>
          <a:p>
            <a:pPr>
              <a:buFont typeface="Wingdings" pitchFamily="2" charset="2"/>
              <a:buChar char="v"/>
            </a:pPr>
            <a:r>
              <a:rPr lang="en-US" sz="2800" dirty="0" smtClean="0">
                <a:effectLst>
                  <a:outerShdw dist="38100" dir="5400000" algn="t" rotWithShape="0">
                    <a:prstClr val="black"/>
                  </a:outerShdw>
                </a:effectLst>
              </a:rPr>
              <a:t>Paper</a:t>
            </a:r>
          </a:p>
        </p:txBody>
      </p:sp>
      <p:sp>
        <p:nvSpPr>
          <p:cNvPr id="4" name="Slide Number Placeholder 3"/>
          <p:cNvSpPr>
            <a:spLocks noGrp="1"/>
          </p:cNvSpPr>
          <p:nvPr>
            <p:ph type="sldNum" sz="quarter" idx="15"/>
          </p:nvPr>
        </p:nvSpPr>
        <p:spPr/>
        <p:txBody>
          <a:bodyPr/>
          <a:lstStyle/>
          <a:p>
            <a:pPr>
              <a:defRPr/>
            </a:pPr>
            <a:fld id="{F9FB3C70-87AF-4339-94B0-41369E12C63D}" type="slidenum">
              <a:rPr lang="en-US" smtClean="0"/>
              <a:pPr>
                <a:defRPr/>
              </a:pPr>
              <a:t>16</a:t>
            </a:fld>
            <a:endParaRPr lang="en-US" dirty="0"/>
          </a:p>
        </p:txBody>
      </p:sp>
      <p:pic>
        <p:nvPicPr>
          <p:cNvPr id="7172" name="Picture 4" descr="C:\Documents and Settings\e199800478\Local Settings\Temporary Internet Files\Content.IE5\J3H3FLPY\MCj02309560000[1].wmf"/>
          <p:cNvPicPr>
            <a:picLocks noChangeAspect="1" noChangeArrowheads="1"/>
          </p:cNvPicPr>
          <p:nvPr/>
        </p:nvPicPr>
        <p:blipFill>
          <a:blip r:embed="rId2" cstate="print"/>
          <a:srcRect/>
          <a:stretch>
            <a:fillRect/>
          </a:stretch>
        </p:blipFill>
        <p:spPr bwMode="auto">
          <a:xfrm>
            <a:off x="3886200" y="3020355"/>
            <a:ext cx="4264366" cy="3139776"/>
          </a:xfrm>
          <a:prstGeom prst="rect">
            <a:avLst/>
          </a:prstGeom>
          <a:noFill/>
          <a:effectLst>
            <a:outerShdw blurRad="50800" dist="38100" dir="5400000" algn="t" rotWithShape="0">
              <a:prstClr val="black"/>
            </a:outerShdw>
          </a:effectLst>
        </p:spPr>
      </p:pic>
      <p:sp>
        <p:nvSpPr>
          <p:cNvPr id="5" name="TextBox 4"/>
          <p:cNvSpPr txBox="1"/>
          <p:nvPr/>
        </p:nvSpPr>
        <p:spPr>
          <a:xfrm>
            <a:off x="228600" y="381002"/>
            <a:ext cx="8458200" cy="646331"/>
          </a:xfrm>
          <a:prstGeom prst="rect">
            <a:avLst/>
          </a:prstGeom>
          <a:noFill/>
        </p:spPr>
        <p:txBody>
          <a:bodyPr wrap="square" rtlCol="0">
            <a:spAutoFit/>
          </a:bodyPr>
          <a:lstStyle/>
          <a:p>
            <a:pPr algn="ctr"/>
            <a:r>
              <a:rPr lang="en-US" sz="3600" b="1" spc="-100" dirty="0" smtClean="0">
                <a:ln w="3200">
                  <a:solidFill>
                    <a:schemeClr val="bg2">
                      <a:shade val="75000"/>
                      <a:alpha val="25000"/>
                    </a:schemeClr>
                  </a:solidFill>
                  <a:prstDash val="solid"/>
                  <a:round/>
                </a:ln>
                <a:solidFill>
                  <a:srgbClr val="FFFF00"/>
                </a:solidFill>
                <a:effectLst>
                  <a:outerShdw dist="38100" dir="5400000" algn="t" rotWithShape="0">
                    <a:prstClr val="black"/>
                  </a:outerShdw>
                </a:effectLst>
              </a:rPr>
              <a:t>Cause : 3   Britain’s Imperial Policies</a:t>
            </a:r>
            <a:endParaRPr lang="en-US" sz="3600" b="1" spc="-100" dirty="0">
              <a:ln w="3200">
                <a:solidFill>
                  <a:schemeClr val="bg2">
                    <a:shade val="75000"/>
                    <a:alpha val="25000"/>
                  </a:schemeClr>
                </a:solidFill>
                <a:prstDash val="solid"/>
                <a:round/>
              </a:ln>
              <a:solidFill>
                <a:srgbClr val="FFFF00"/>
              </a:solidFill>
              <a:effectLst>
                <a:outerShdw dist="38100" dir="5400000" algn="t" rotWithShape="0">
                  <a:prstClr val="black"/>
                </a:outerShdw>
              </a:effectLst>
            </a:endParaRP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bwMode="auto">
          <a:xfrm>
            <a:off x="609600" y="2209801"/>
            <a:ext cx="7924800" cy="2908489"/>
          </a:xfrm>
          <a:noFill/>
          <a:ln>
            <a:miter lim="800000"/>
            <a:headEnd/>
            <a:tailEnd/>
          </a:ln>
        </p:spPr>
        <p:txBody>
          <a:bodyPr vert="horz" wrap="square" lIns="91440" tIns="45720" rIns="91440" bIns="45720" numCol="1" anchor="t" anchorCtr="0" compatLnSpc="1">
            <a:prstTxWarp prst="textNoShape">
              <a:avLst/>
            </a:prstTxWarp>
            <a:spAutoFit/>
          </a:bodyPr>
          <a:lstStyle/>
          <a:p>
            <a:pPr>
              <a:buFont typeface="Wingdings" pitchFamily="2" charset="2"/>
              <a:buChar char="v"/>
            </a:pPr>
            <a:r>
              <a:rPr lang="en-US" sz="2800" dirty="0" smtClean="0">
                <a:effectLst>
                  <a:outerShdw dist="38100" dir="5400000" algn="t" rotWithShape="0">
                    <a:prstClr val="black"/>
                  </a:outerShdw>
                </a:effectLst>
              </a:rPr>
              <a:t>4,000 British soldiers were stationed in Boston.</a:t>
            </a:r>
          </a:p>
          <a:p>
            <a:pPr>
              <a:buFont typeface="Wingdings" pitchFamily="2" charset="2"/>
              <a:buChar char="v"/>
            </a:pPr>
            <a:r>
              <a:rPr lang="en-US" sz="2800" dirty="0" smtClean="0">
                <a:effectLst>
                  <a:outerShdw dist="38100" dir="5400000" algn="t" rotWithShape="0">
                    <a:prstClr val="black"/>
                  </a:outerShdw>
                </a:effectLst>
              </a:rPr>
              <a:t>This angered many colonists.</a:t>
            </a:r>
          </a:p>
          <a:p>
            <a:pPr>
              <a:buFont typeface="Wingdings" pitchFamily="2" charset="2"/>
              <a:buChar char="v"/>
            </a:pPr>
            <a:r>
              <a:rPr lang="en-US" sz="2800" dirty="0" smtClean="0">
                <a:effectLst>
                  <a:outerShdw dist="38100" dir="5400000" algn="t" rotWithShape="0">
                    <a:prstClr val="black"/>
                  </a:outerShdw>
                </a:effectLst>
              </a:rPr>
              <a:t>Soldiers destroyed colonial property.</a:t>
            </a:r>
          </a:p>
          <a:p>
            <a:pPr>
              <a:buFont typeface="Wingdings" pitchFamily="2" charset="2"/>
              <a:buChar char="v"/>
            </a:pPr>
            <a:r>
              <a:rPr lang="en-US" sz="2800" dirty="0" smtClean="0">
                <a:effectLst>
                  <a:outerShdw dist="38100" dir="5400000" algn="t" rotWithShape="0">
                    <a:prstClr val="black"/>
                  </a:outerShdw>
                </a:effectLst>
              </a:rPr>
              <a:t>Fights broke out between the colonists &amp; soldiers.</a:t>
            </a:r>
          </a:p>
        </p:txBody>
      </p:sp>
      <p:sp>
        <p:nvSpPr>
          <p:cNvPr id="4" name="Slide Number Placeholder 3"/>
          <p:cNvSpPr>
            <a:spLocks noGrp="1"/>
          </p:cNvSpPr>
          <p:nvPr>
            <p:ph type="sldNum" sz="quarter" idx="15"/>
          </p:nvPr>
        </p:nvSpPr>
        <p:spPr/>
        <p:txBody>
          <a:bodyPr/>
          <a:lstStyle/>
          <a:p>
            <a:pPr>
              <a:defRPr/>
            </a:pPr>
            <a:fld id="{F9FB3C70-87AF-4339-94B0-41369E12C63D}" type="slidenum">
              <a:rPr lang="en-US" smtClean="0"/>
              <a:pPr>
                <a:defRPr/>
              </a:pPr>
              <a:t>17</a:t>
            </a:fld>
            <a:endParaRPr lang="en-US" dirty="0"/>
          </a:p>
        </p:txBody>
      </p:sp>
      <p:sp>
        <p:nvSpPr>
          <p:cNvPr id="5" name="TextBox 4"/>
          <p:cNvSpPr txBox="1"/>
          <p:nvPr/>
        </p:nvSpPr>
        <p:spPr>
          <a:xfrm>
            <a:off x="457200" y="877670"/>
            <a:ext cx="8305800" cy="646331"/>
          </a:xfrm>
          <a:prstGeom prst="rect">
            <a:avLst/>
          </a:prstGeom>
          <a:noFill/>
        </p:spPr>
        <p:txBody>
          <a:bodyPr wrap="square" rtlCol="0">
            <a:spAutoFit/>
          </a:bodyPr>
          <a:lstStyle/>
          <a:p>
            <a:pPr algn="ctr"/>
            <a:r>
              <a:rPr lang="en-US" sz="3600" b="1" spc="-100" dirty="0" smtClean="0">
                <a:ln w="3200">
                  <a:solidFill>
                    <a:schemeClr val="bg2">
                      <a:shade val="75000"/>
                      <a:alpha val="25000"/>
                    </a:schemeClr>
                  </a:solidFill>
                  <a:prstDash val="solid"/>
                  <a:round/>
                </a:ln>
                <a:solidFill>
                  <a:srgbClr val="FFFF00"/>
                </a:solidFill>
                <a:effectLst>
                  <a:outerShdw dist="38100" dir="5400000" algn="t" rotWithShape="0">
                    <a:prstClr val="black"/>
                  </a:outerShdw>
                </a:effectLst>
              </a:rPr>
              <a:t>Cause 6:      Boston Massacre</a:t>
            </a:r>
            <a:endParaRPr lang="en-US" sz="3600" b="1" spc="-100" dirty="0">
              <a:ln w="3200">
                <a:solidFill>
                  <a:schemeClr val="bg2">
                    <a:shade val="75000"/>
                    <a:alpha val="25000"/>
                  </a:schemeClr>
                </a:solidFill>
                <a:prstDash val="solid"/>
                <a:round/>
              </a:ln>
              <a:solidFill>
                <a:srgbClr val="FFFF00"/>
              </a:solidFill>
              <a:effectLst>
                <a:outerShdw dist="38100" dir="5400000" algn="t" rotWithShape="0">
                  <a:prstClr val="black"/>
                </a:outerShdw>
              </a:effectLst>
            </a:endParaRP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7D92E2F-DFE9-491E-B2B5-8D2866955DF0}" type="slidenum">
              <a:rPr lang="en-US" smtClean="0"/>
              <a:pPr>
                <a:defRPr/>
              </a:pPr>
              <a:t>18</a:t>
            </a:fld>
            <a:endParaRPr lang="en-US" dirty="0"/>
          </a:p>
        </p:txBody>
      </p:sp>
      <p:sp>
        <p:nvSpPr>
          <p:cNvPr id="7" name="TextBox 6"/>
          <p:cNvSpPr txBox="1"/>
          <p:nvPr/>
        </p:nvSpPr>
        <p:spPr>
          <a:xfrm>
            <a:off x="342900" y="1219201"/>
            <a:ext cx="8458200" cy="5078313"/>
          </a:xfrm>
          <a:prstGeom prst="rect">
            <a:avLst/>
          </a:prstGeom>
          <a:noFill/>
        </p:spPr>
        <p:txBody>
          <a:bodyPr wrap="square" rtlCol="0">
            <a:spAutoFit/>
          </a:bodyPr>
          <a:lstStyle/>
          <a:p>
            <a:pPr>
              <a:lnSpc>
                <a:spcPct val="150000"/>
              </a:lnSpc>
              <a:buFont typeface="Wingdings" pitchFamily="2" charset="2"/>
              <a:buChar char="v"/>
            </a:pPr>
            <a:r>
              <a:rPr lang="en-US" dirty="0" smtClean="0">
                <a:effectLst>
                  <a:outerShdw dist="38100" dir="5400000" algn="t" rotWithShape="0">
                    <a:prstClr val="black"/>
                  </a:outerShdw>
                </a:effectLst>
                <a:latin typeface="+mn-lt"/>
              </a:rPr>
              <a:t>March 5, 1770 in Boston</a:t>
            </a:r>
          </a:p>
          <a:p>
            <a:pPr>
              <a:lnSpc>
                <a:spcPct val="150000"/>
              </a:lnSpc>
              <a:buFont typeface="Wingdings" pitchFamily="2" charset="2"/>
              <a:buChar char="v"/>
            </a:pPr>
            <a:r>
              <a:rPr lang="en-US" dirty="0" smtClean="0">
                <a:effectLst>
                  <a:outerShdw dist="38100" dir="5400000" algn="t" rotWithShape="0">
                    <a:prstClr val="black"/>
                  </a:outerShdw>
                </a:effectLst>
                <a:latin typeface="+mn-lt"/>
              </a:rPr>
              <a:t>A crowd of angry colonist shouted at the British soldiers while throwing rocks &amp; snowballs at them.</a:t>
            </a:r>
          </a:p>
          <a:p>
            <a:pPr>
              <a:lnSpc>
                <a:spcPct val="150000"/>
              </a:lnSpc>
              <a:buFont typeface="Wingdings" pitchFamily="2" charset="2"/>
              <a:buChar char="v"/>
            </a:pPr>
            <a:r>
              <a:rPr lang="en-US" dirty="0" smtClean="0">
                <a:effectLst>
                  <a:outerShdw dist="38100" dir="5400000" algn="t" rotWithShape="0">
                    <a:prstClr val="black"/>
                  </a:outerShdw>
                </a:effectLst>
                <a:latin typeface="+mn-lt"/>
              </a:rPr>
              <a:t>They knocked down soldiers.</a:t>
            </a:r>
          </a:p>
          <a:p>
            <a:pPr>
              <a:lnSpc>
                <a:spcPct val="150000"/>
              </a:lnSpc>
              <a:buFont typeface="Wingdings" pitchFamily="2" charset="2"/>
              <a:buChar char="v"/>
            </a:pPr>
            <a:r>
              <a:rPr lang="en-US" dirty="0" smtClean="0">
                <a:effectLst>
                  <a:outerShdw dist="38100" dir="5400000" algn="t" rotWithShape="0">
                    <a:prstClr val="black"/>
                  </a:outerShdw>
                </a:effectLst>
                <a:latin typeface="+mn-lt"/>
              </a:rPr>
              <a:t>Soldiers opened fire on the colonists killing 3 and 2 more died later. </a:t>
            </a:r>
          </a:p>
          <a:p>
            <a:pPr>
              <a:lnSpc>
                <a:spcPct val="150000"/>
              </a:lnSpc>
              <a:buFont typeface="Wingdings" pitchFamily="2" charset="2"/>
              <a:buChar char="v"/>
            </a:pPr>
            <a:r>
              <a:rPr lang="en-US" dirty="0" smtClean="0">
                <a:effectLst>
                  <a:outerShdw dist="38100" dir="5400000" algn="t" rotWithShape="0">
                    <a:prstClr val="black"/>
                  </a:outerShdw>
                </a:effectLst>
                <a:latin typeface="+mn-lt"/>
              </a:rPr>
              <a:t>Paul Revere made a painting of the Boston Massacre… it was meant to stir up the colonists anger toward the British. (propaganda)</a:t>
            </a:r>
            <a:endParaRPr lang="en-US" dirty="0">
              <a:effectLst>
                <a:outerShdw dist="38100" dir="5400000" algn="t" rotWithShape="0">
                  <a:prstClr val="black"/>
                </a:outerShdw>
              </a:effectLst>
              <a:latin typeface="+mn-lt"/>
            </a:endParaRPr>
          </a:p>
        </p:txBody>
      </p:sp>
      <p:sp>
        <p:nvSpPr>
          <p:cNvPr id="4" name="TextBox 3"/>
          <p:cNvSpPr txBox="1"/>
          <p:nvPr/>
        </p:nvSpPr>
        <p:spPr>
          <a:xfrm>
            <a:off x="457200" y="304802"/>
            <a:ext cx="8382000" cy="646331"/>
          </a:xfrm>
          <a:prstGeom prst="rect">
            <a:avLst/>
          </a:prstGeom>
          <a:noFill/>
        </p:spPr>
        <p:txBody>
          <a:bodyPr wrap="square" rtlCol="0">
            <a:spAutoFit/>
          </a:bodyPr>
          <a:lstStyle/>
          <a:p>
            <a:pPr algn="ctr"/>
            <a:r>
              <a:rPr lang="en-US" sz="3600" b="1" spc="-100" dirty="0" smtClean="0">
                <a:ln w="3200">
                  <a:solidFill>
                    <a:schemeClr val="bg2">
                      <a:shade val="75000"/>
                      <a:alpha val="25000"/>
                    </a:schemeClr>
                  </a:solidFill>
                  <a:prstDash val="solid"/>
                  <a:round/>
                </a:ln>
                <a:solidFill>
                  <a:srgbClr val="FFFF00"/>
                </a:solidFill>
                <a:effectLst>
                  <a:outerShdw dist="38100" dir="5400000" algn="t" rotWithShape="0">
                    <a:prstClr val="black"/>
                  </a:outerShdw>
                </a:effectLst>
              </a:rPr>
              <a:t>Cause 6:      Boston Massacre</a:t>
            </a:r>
            <a:endParaRPr lang="en-US" sz="3600" b="1" spc="-100" dirty="0">
              <a:ln w="3200">
                <a:solidFill>
                  <a:schemeClr val="bg2">
                    <a:shade val="75000"/>
                    <a:alpha val="25000"/>
                  </a:schemeClr>
                </a:solidFill>
                <a:prstDash val="solid"/>
                <a:round/>
              </a:ln>
              <a:solidFill>
                <a:srgbClr val="FFFF00"/>
              </a:solidFill>
              <a:effectLst>
                <a:outerShdw dist="38100" dir="5400000" algn="t" rotWithShape="0">
                  <a:prstClr val="black"/>
                </a:outerShdw>
              </a:effectLst>
            </a:endParaRPr>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bwMode="auto">
          <a:xfrm>
            <a:off x="304800" y="2133600"/>
            <a:ext cx="8534400" cy="4495800"/>
          </a:xfrm>
          <a:noFill/>
          <a:ln>
            <a:miter lim="800000"/>
            <a:headEnd/>
            <a:tailEnd/>
          </a:ln>
        </p:spPr>
        <p:txBody>
          <a:bodyPr vert="horz" wrap="square" lIns="91440" tIns="45720" rIns="91440" bIns="45720" numCol="1" anchor="t" anchorCtr="0" compatLnSpc="1">
            <a:prstTxWarp prst="textNoShape">
              <a:avLst/>
            </a:prstTxWarp>
            <a:normAutofit/>
          </a:bodyPr>
          <a:lstStyle/>
          <a:p>
            <a:pPr>
              <a:lnSpc>
                <a:spcPct val="90000"/>
              </a:lnSpc>
              <a:buFont typeface="Wingdings" pitchFamily="2" charset="2"/>
              <a:buChar char="v"/>
            </a:pPr>
            <a:r>
              <a:rPr lang="en-US" sz="2400" dirty="0" smtClean="0">
                <a:effectLst>
                  <a:outerShdw dist="38100" dir="5400000" algn="t" rotWithShape="0">
                    <a:prstClr val="black"/>
                  </a:outerShdw>
                </a:effectLst>
              </a:rPr>
              <a:t>(M) List three task the Sons or Daughters of Liberty performed.</a:t>
            </a:r>
          </a:p>
          <a:p>
            <a:pPr>
              <a:lnSpc>
                <a:spcPct val="90000"/>
              </a:lnSpc>
              <a:buFont typeface="Wingdings" pitchFamily="2" charset="2"/>
              <a:buChar char="v"/>
            </a:pPr>
            <a:r>
              <a:rPr lang="en-US" sz="2400" dirty="0" smtClean="0">
                <a:effectLst>
                  <a:outerShdw dist="38100" dir="5400000" algn="t" rotWithShape="0">
                    <a:prstClr val="black"/>
                  </a:outerShdw>
                </a:effectLst>
              </a:rPr>
              <a:t>(M) Why was it called The Boston Massacre?</a:t>
            </a:r>
          </a:p>
          <a:p>
            <a:pPr>
              <a:lnSpc>
                <a:spcPct val="90000"/>
              </a:lnSpc>
              <a:buFont typeface="Wingdings" pitchFamily="2" charset="2"/>
              <a:buChar char="v"/>
            </a:pPr>
            <a:r>
              <a:rPr lang="en-US" sz="2400" dirty="0" smtClean="0">
                <a:effectLst>
                  <a:outerShdw dist="38100" dir="5400000" algn="t" rotWithShape="0">
                    <a:prstClr val="black"/>
                  </a:outerShdw>
                </a:effectLst>
              </a:rPr>
              <a:t>(U) Why did the Red Coats open fire in Boston on unarmed colonists?</a:t>
            </a:r>
          </a:p>
          <a:p>
            <a:pPr>
              <a:lnSpc>
                <a:spcPct val="90000"/>
              </a:lnSpc>
              <a:buFont typeface="Wingdings" pitchFamily="2" charset="2"/>
              <a:buChar char="v"/>
            </a:pPr>
            <a:r>
              <a:rPr lang="en-US" sz="2400" dirty="0" smtClean="0">
                <a:effectLst>
                  <a:outerShdw dist="38100" dir="5400000" algn="t" rotWithShape="0">
                    <a:prstClr val="black"/>
                  </a:outerShdw>
                </a:effectLst>
              </a:rPr>
              <a:t>(U) Why were there 4,000 British soldiers in Boston?</a:t>
            </a:r>
          </a:p>
          <a:p>
            <a:pPr>
              <a:lnSpc>
                <a:spcPct val="90000"/>
              </a:lnSpc>
              <a:buFont typeface="Wingdings" pitchFamily="2" charset="2"/>
              <a:buChar char="v"/>
            </a:pPr>
            <a:r>
              <a:rPr lang="en-US" sz="2400" dirty="0" smtClean="0">
                <a:effectLst>
                  <a:outerShdw dist="38100" dir="5400000" algn="t" rotWithShape="0">
                    <a:prstClr val="black"/>
                  </a:outerShdw>
                </a:effectLst>
              </a:rPr>
              <a:t>(I) If you were Paul Revere, would you have made the picture “The Boston Massacre?” Explain your thinking to your partner.</a:t>
            </a:r>
          </a:p>
          <a:p>
            <a:pPr>
              <a:lnSpc>
                <a:spcPct val="90000"/>
              </a:lnSpc>
              <a:buFont typeface="Wingdings" pitchFamily="2" charset="2"/>
              <a:buChar char="v"/>
            </a:pPr>
            <a:r>
              <a:rPr lang="en-US" sz="2400" dirty="0" smtClean="0">
                <a:effectLst>
                  <a:outerShdw dist="38100" dir="5400000" algn="t" rotWithShape="0">
                    <a:prstClr val="black"/>
                  </a:outerShdw>
                </a:effectLst>
              </a:rPr>
              <a:t>(S) Describe “The Boston Massacre” to a friend.</a:t>
            </a:r>
          </a:p>
        </p:txBody>
      </p:sp>
      <p:sp>
        <p:nvSpPr>
          <p:cNvPr id="4" name="Slide Number Placeholder 3"/>
          <p:cNvSpPr>
            <a:spLocks noGrp="1"/>
          </p:cNvSpPr>
          <p:nvPr>
            <p:ph type="sldNum" sz="quarter" idx="15"/>
          </p:nvPr>
        </p:nvSpPr>
        <p:spPr/>
        <p:txBody>
          <a:bodyPr/>
          <a:lstStyle/>
          <a:p>
            <a:pPr>
              <a:defRPr/>
            </a:pPr>
            <a:fld id="{F9FB3C70-87AF-4339-94B0-41369E12C63D}" type="slidenum">
              <a:rPr lang="en-US" smtClean="0"/>
              <a:pPr>
                <a:defRPr/>
              </a:pPr>
              <a:t>19</a:t>
            </a:fld>
            <a:endParaRPr lang="en-US" dirty="0"/>
          </a:p>
        </p:txBody>
      </p:sp>
      <p:sp>
        <p:nvSpPr>
          <p:cNvPr id="6" name="TextBox 5"/>
          <p:cNvSpPr txBox="1"/>
          <p:nvPr/>
        </p:nvSpPr>
        <p:spPr>
          <a:xfrm>
            <a:off x="304800" y="228600"/>
            <a:ext cx="8458200" cy="1754326"/>
          </a:xfrm>
          <a:prstGeom prst="rect">
            <a:avLst/>
          </a:prstGeom>
          <a:noFill/>
        </p:spPr>
        <p:txBody>
          <a:bodyPr wrap="square" rtlCol="0">
            <a:spAutoFit/>
          </a:bodyPr>
          <a:lstStyle/>
          <a:p>
            <a:pPr algn="ctr"/>
            <a:r>
              <a:rPr lang="en-US" sz="3600" b="1" spc="-100" dirty="0" smtClean="0">
                <a:ln w="3200">
                  <a:solidFill>
                    <a:schemeClr val="bg2">
                      <a:shade val="75000"/>
                      <a:alpha val="25000"/>
                    </a:schemeClr>
                  </a:solidFill>
                  <a:prstDash val="solid"/>
                  <a:round/>
                </a:ln>
                <a:solidFill>
                  <a:srgbClr val="FFFF00"/>
                </a:solidFill>
                <a:effectLst>
                  <a:outerShdw dist="38100" dir="5400000" algn="t" rotWithShape="0">
                    <a:prstClr val="black"/>
                  </a:outerShdw>
                </a:effectLst>
              </a:rPr>
              <a:t>Questions for Causes 5-6:</a:t>
            </a:r>
          </a:p>
          <a:p>
            <a:pPr algn="ctr"/>
            <a:r>
              <a:rPr lang="en-US" sz="3600" b="1" spc="-100" dirty="0" smtClean="0">
                <a:ln w="3200">
                  <a:solidFill>
                    <a:schemeClr val="bg2">
                      <a:shade val="75000"/>
                      <a:alpha val="25000"/>
                    </a:schemeClr>
                  </a:solidFill>
                  <a:prstDash val="solid"/>
                  <a:round/>
                </a:ln>
                <a:solidFill>
                  <a:srgbClr val="FFFF00"/>
                </a:solidFill>
                <a:effectLst>
                  <a:outerShdw dist="38100" dir="5400000" algn="t" rotWithShape="0">
                    <a:prstClr val="black"/>
                  </a:outerShdw>
                </a:effectLst>
              </a:rPr>
              <a:t>Daughters &amp; Sons of Liberty, the Townshend Act, &amp; Boston Massacre</a:t>
            </a:r>
            <a:endParaRPr lang="en-US" sz="3600" b="1" spc="-100" dirty="0">
              <a:ln w="3200">
                <a:solidFill>
                  <a:schemeClr val="bg2">
                    <a:shade val="75000"/>
                    <a:alpha val="25000"/>
                  </a:schemeClr>
                </a:solidFill>
                <a:prstDash val="solid"/>
                <a:round/>
              </a:ln>
              <a:solidFill>
                <a:srgbClr val="FFFF00"/>
              </a:solidFill>
              <a:effectLst>
                <a:outerShdw dist="38100" dir="5400000" algn="t" rotWithShape="0">
                  <a:prstClr val="black"/>
                </a:outerShdw>
              </a:effectLst>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9" name="Content Placeholder 2"/>
          <p:cNvSpPr>
            <a:spLocks noGrp="1"/>
          </p:cNvSpPr>
          <p:nvPr>
            <p:ph idx="1"/>
          </p:nvPr>
        </p:nvSpPr>
        <p:spPr bwMode="auto">
          <a:xfrm>
            <a:off x="585787" y="2286000"/>
            <a:ext cx="8305800" cy="3733800"/>
          </a:xfrm>
          <a:ln>
            <a:miter lim="800000"/>
            <a:headEnd/>
            <a:tailEnd/>
          </a:ln>
        </p:spPr>
        <p:txBody>
          <a:bodyPr vert="horz" wrap="square" lIns="91440" tIns="45720" rIns="91440" bIns="45720" numCol="1" anchor="t" anchorCtr="0" compatLnSpc="1">
            <a:prstTxWarp prst="textNoShape">
              <a:avLst/>
            </a:prstTxWarp>
            <a:normAutofit/>
          </a:bodyPr>
          <a:lstStyle/>
          <a:p>
            <a:pPr>
              <a:buFont typeface="Wingdings" pitchFamily="2" charset="2"/>
              <a:buChar char="v"/>
              <a:defRPr/>
            </a:pPr>
            <a:r>
              <a:rPr lang="en-US" dirty="0" smtClean="0">
                <a:effectLst>
                  <a:outerShdw dist="38100" dir="5400000" algn="t" rotWithShape="0">
                    <a:prstClr val="black"/>
                  </a:outerShdw>
                </a:effectLst>
              </a:rPr>
              <a:t>Both France and Britain claimed the Ohio Valley.</a:t>
            </a:r>
          </a:p>
          <a:p>
            <a:pPr>
              <a:buFont typeface="Wingdings" pitchFamily="2" charset="2"/>
              <a:buChar char="v"/>
              <a:defRPr/>
            </a:pPr>
            <a:r>
              <a:rPr lang="en-US" dirty="0" smtClean="0">
                <a:effectLst>
                  <a:outerShdw dist="38100" dir="5400000" algn="t" rotWithShape="0">
                    <a:prstClr val="black"/>
                  </a:outerShdw>
                </a:effectLst>
              </a:rPr>
              <a:t>Neither country would give up their control.</a:t>
            </a:r>
          </a:p>
          <a:p>
            <a:pPr>
              <a:buFont typeface="Wingdings" pitchFamily="2" charset="2"/>
              <a:buChar char="v"/>
              <a:defRPr/>
            </a:pPr>
            <a:r>
              <a:rPr lang="en-US" dirty="0" smtClean="0">
                <a:effectLst>
                  <a:outerShdw dist="38100" dir="5400000" algn="t" rotWithShape="0">
                    <a:prstClr val="black"/>
                  </a:outerShdw>
                </a:effectLst>
              </a:rPr>
              <a:t>The French built forts on the Eastern edge of the valley.</a:t>
            </a:r>
          </a:p>
          <a:p>
            <a:pPr>
              <a:buFont typeface="Wingdings" pitchFamily="2" charset="2"/>
              <a:buChar char="v"/>
              <a:defRPr/>
            </a:pPr>
            <a:r>
              <a:rPr lang="en-US" dirty="0" smtClean="0">
                <a:effectLst>
                  <a:outerShdw dist="38100" dir="5400000" algn="t" rotWithShape="0">
                    <a:prstClr val="black"/>
                  </a:outerShdw>
                </a:effectLst>
              </a:rPr>
              <a:t>Britain thought this meant war, so they fought back.</a:t>
            </a:r>
          </a:p>
        </p:txBody>
      </p:sp>
      <p:sp>
        <p:nvSpPr>
          <p:cNvPr id="5" name="Slide Number Placeholder 4"/>
          <p:cNvSpPr>
            <a:spLocks noGrp="1"/>
          </p:cNvSpPr>
          <p:nvPr>
            <p:ph type="sldNum" sz="quarter" idx="15"/>
          </p:nvPr>
        </p:nvSpPr>
        <p:spPr>
          <a:xfrm>
            <a:off x="4433887" y="6181531"/>
            <a:ext cx="609600" cy="457200"/>
          </a:xfrm>
        </p:spPr>
        <p:txBody>
          <a:bodyPr/>
          <a:lstStyle/>
          <a:p>
            <a:pPr>
              <a:defRPr/>
            </a:pPr>
            <a:fld id="{F9FB3C70-87AF-4339-94B0-41369E12C63D}" type="slidenum">
              <a:rPr lang="en-US" smtClean="0"/>
              <a:pPr>
                <a:defRPr/>
              </a:pPr>
              <a:t>2</a:t>
            </a:fld>
            <a:endParaRPr lang="en-US" dirty="0"/>
          </a:p>
        </p:txBody>
      </p:sp>
      <p:sp>
        <p:nvSpPr>
          <p:cNvPr id="4" name="TextBox 3"/>
          <p:cNvSpPr txBox="1"/>
          <p:nvPr/>
        </p:nvSpPr>
        <p:spPr>
          <a:xfrm>
            <a:off x="623887" y="609602"/>
            <a:ext cx="8229600" cy="1323439"/>
          </a:xfrm>
          <a:prstGeom prst="rect">
            <a:avLst/>
          </a:prstGeom>
          <a:noFill/>
        </p:spPr>
        <p:txBody>
          <a:bodyPr wrap="square" rtlCol="0">
            <a:spAutoFit/>
          </a:bodyPr>
          <a:lstStyle/>
          <a:p>
            <a:pPr algn="ctr"/>
            <a:r>
              <a:rPr lang="en-US" sz="4000" b="1" dirty="0" smtClean="0">
                <a:solidFill>
                  <a:srgbClr val="FFFF00"/>
                </a:solidFill>
                <a:effectLst>
                  <a:outerShdw dist="38100" dir="5400000" algn="t" rotWithShape="0">
                    <a:prstClr val="black"/>
                  </a:outerShdw>
                </a:effectLst>
              </a:rPr>
              <a:t>Cause 1:</a:t>
            </a:r>
          </a:p>
          <a:p>
            <a:pPr algn="ctr"/>
            <a:r>
              <a:rPr lang="en-US" sz="4000" b="1" dirty="0" smtClean="0">
                <a:solidFill>
                  <a:srgbClr val="FFFF00"/>
                </a:solidFill>
                <a:effectLst>
                  <a:outerShdw dist="38100" dir="5400000" algn="t" rotWithShape="0">
                    <a:prstClr val="black"/>
                  </a:outerShdw>
                </a:effectLst>
              </a:rPr>
              <a:t>French and Indian War</a:t>
            </a:r>
            <a:endParaRPr lang="en-US" sz="4000" b="1" dirty="0">
              <a:solidFill>
                <a:srgbClr val="FFFF00"/>
              </a:solidFill>
              <a:effectLst>
                <a:outerShdw dist="38100" dir="5400000" algn="t" rotWithShape="0">
                  <a:prstClr val="black"/>
                </a:outerShdw>
              </a:effectLst>
            </a:endParaRP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pPr>
              <a:defRPr/>
            </a:pPr>
            <a:fld id="{97D92E2F-DFE9-491E-B2B5-8D2866955DF0}" type="slidenum">
              <a:rPr lang="en-US" smtClean="0"/>
              <a:pPr>
                <a:defRPr/>
              </a:pPr>
              <a:t>20</a:t>
            </a:fld>
            <a:endParaRPr lang="en-US" dirty="0"/>
          </a:p>
        </p:txBody>
      </p:sp>
      <p:sp>
        <p:nvSpPr>
          <p:cNvPr id="8" name="TextBox 7"/>
          <p:cNvSpPr txBox="1"/>
          <p:nvPr/>
        </p:nvSpPr>
        <p:spPr>
          <a:xfrm>
            <a:off x="419100" y="2209800"/>
            <a:ext cx="8305800" cy="4154984"/>
          </a:xfrm>
          <a:prstGeom prst="rect">
            <a:avLst/>
          </a:prstGeom>
          <a:noFill/>
        </p:spPr>
        <p:txBody>
          <a:bodyPr wrap="square" rtlCol="0">
            <a:spAutoFit/>
          </a:bodyPr>
          <a:lstStyle/>
          <a:p>
            <a:pPr>
              <a:buFont typeface="Wingdings" pitchFamily="2" charset="2"/>
              <a:buChar char="v"/>
            </a:pPr>
            <a:r>
              <a:rPr lang="en-US" sz="2000" dirty="0" smtClean="0">
                <a:solidFill>
                  <a:schemeClr val="bg1"/>
                </a:solidFill>
              </a:rPr>
              <a:t> </a:t>
            </a:r>
            <a:r>
              <a:rPr lang="en-US" dirty="0" smtClean="0">
                <a:effectLst>
                  <a:outerShdw dist="38100" dir="5400000" algn="t" rotWithShape="0">
                    <a:prstClr val="black"/>
                  </a:outerShdw>
                </a:effectLst>
                <a:latin typeface="+mn-lt"/>
              </a:rPr>
              <a:t>The Sons of Liberty and Daughters of Liberty were formed to help the colonies gain freedom from Britain and to protest British policies. The Townshend Acts of 1767, were more taxes on imported goods (glass, tea, paint, &amp; paper). The Boston Massacre took place between the British soldiers (Redcoats) and angered colonists. Five colonists lost their life during this event. Paul Revere made a painting of the event and titled it “The Bloody Massacre,” which was later changed to “The Boston Massacre.”</a:t>
            </a:r>
            <a:endParaRPr lang="en-US" dirty="0">
              <a:effectLst>
                <a:outerShdw dist="38100" dir="5400000" algn="t" rotWithShape="0">
                  <a:prstClr val="black"/>
                </a:outerShdw>
              </a:effectLst>
              <a:latin typeface="+mn-lt"/>
            </a:endParaRPr>
          </a:p>
        </p:txBody>
      </p:sp>
      <p:sp>
        <p:nvSpPr>
          <p:cNvPr id="4" name="TextBox 3"/>
          <p:cNvSpPr txBox="1"/>
          <p:nvPr/>
        </p:nvSpPr>
        <p:spPr>
          <a:xfrm>
            <a:off x="381000" y="152400"/>
            <a:ext cx="8229600" cy="1754326"/>
          </a:xfrm>
          <a:prstGeom prst="rect">
            <a:avLst/>
          </a:prstGeom>
          <a:noFill/>
        </p:spPr>
        <p:txBody>
          <a:bodyPr wrap="square" rtlCol="0">
            <a:spAutoFit/>
          </a:bodyPr>
          <a:lstStyle/>
          <a:p>
            <a:pPr algn="ctr"/>
            <a:r>
              <a:rPr lang="en-US" sz="3600" b="1" spc="-100" dirty="0" smtClean="0">
                <a:ln w="3200">
                  <a:solidFill>
                    <a:schemeClr val="bg2">
                      <a:shade val="75000"/>
                      <a:alpha val="25000"/>
                    </a:schemeClr>
                  </a:solidFill>
                  <a:prstDash val="solid"/>
                  <a:round/>
                </a:ln>
                <a:solidFill>
                  <a:srgbClr val="FFFF00"/>
                </a:solidFill>
                <a:effectLst>
                  <a:outerShdw dist="38100" dir="5400000" algn="t" rotWithShape="0">
                    <a:prstClr val="black"/>
                  </a:outerShdw>
                </a:effectLst>
              </a:rPr>
              <a:t>Summary for Causes 5-6:</a:t>
            </a:r>
          </a:p>
          <a:p>
            <a:pPr algn="ctr"/>
            <a:r>
              <a:rPr lang="en-US" sz="3600" b="1" spc="-100" dirty="0" smtClean="0">
                <a:ln w="3200">
                  <a:solidFill>
                    <a:schemeClr val="bg2">
                      <a:shade val="75000"/>
                      <a:alpha val="25000"/>
                    </a:schemeClr>
                  </a:solidFill>
                  <a:prstDash val="solid"/>
                  <a:round/>
                </a:ln>
                <a:solidFill>
                  <a:srgbClr val="FFFF00"/>
                </a:solidFill>
                <a:effectLst>
                  <a:outerShdw dist="38100" dir="5400000" algn="t" rotWithShape="0">
                    <a:prstClr val="black"/>
                  </a:outerShdw>
                </a:effectLst>
              </a:rPr>
              <a:t>Daughters &amp; Sons of Liberty, the Townshend Act, &amp; Boston Massacre</a:t>
            </a:r>
            <a:endParaRPr lang="en-US" sz="3600" b="1" spc="-100" dirty="0">
              <a:ln w="3200">
                <a:solidFill>
                  <a:schemeClr val="bg2">
                    <a:shade val="75000"/>
                    <a:alpha val="25000"/>
                  </a:schemeClr>
                </a:solidFill>
                <a:prstDash val="solid"/>
                <a:round/>
              </a:ln>
              <a:solidFill>
                <a:srgbClr val="FFFF00"/>
              </a:solidFill>
              <a:effectLst>
                <a:outerShdw dist="38100" dir="5400000" algn="t" rotWithShape="0">
                  <a:prstClr val="black"/>
                </a:outerShdw>
              </a:effectLst>
            </a:endParaRPr>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7D92E2F-DFE9-491E-B2B5-8D2866955DF0}" type="slidenum">
              <a:rPr lang="en-US" smtClean="0"/>
              <a:pPr>
                <a:defRPr/>
              </a:pPr>
              <a:t>21</a:t>
            </a:fld>
            <a:endParaRPr lang="en-US" dirty="0"/>
          </a:p>
        </p:txBody>
      </p:sp>
      <p:sp>
        <p:nvSpPr>
          <p:cNvPr id="8" name="TextBox 7"/>
          <p:cNvSpPr txBox="1"/>
          <p:nvPr/>
        </p:nvSpPr>
        <p:spPr>
          <a:xfrm>
            <a:off x="457200" y="1219201"/>
            <a:ext cx="8534400" cy="5262979"/>
          </a:xfrm>
          <a:prstGeom prst="rect">
            <a:avLst/>
          </a:prstGeom>
          <a:noFill/>
        </p:spPr>
        <p:txBody>
          <a:bodyPr wrap="square" rtlCol="0">
            <a:spAutoFit/>
          </a:bodyPr>
          <a:lstStyle/>
          <a:p>
            <a:pPr>
              <a:lnSpc>
                <a:spcPct val="150000"/>
              </a:lnSpc>
              <a:buFont typeface="Wingdings" pitchFamily="2" charset="2"/>
              <a:buChar char="v"/>
            </a:pPr>
            <a:r>
              <a:rPr lang="en-US" sz="2800" dirty="0" smtClean="0">
                <a:effectLst>
                  <a:outerShdw dist="38100" dir="5400000" algn="t" rotWithShape="0">
                    <a:prstClr val="black"/>
                  </a:outerShdw>
                </a:effectLst>
                <a:latin typeface="+mn-lt"/>
              </a:rPr>
              <a:t>Tea Act 1773 was passed</a:t>
            </a:r>
          </a:p>
          <a:p>
            <a:pPr>
              <a:lnSpc>
                <a:spcPct val="150000"/>
              </a:lnSpc>
              <a:buFont typeface="Wingdings" pitchFamily="2" charset="2"/>
              <a:buChar char="v"/>
            </a:pPr>
            <a:r>
              <a:rPr lang="en-US" sz="2800" dirty="0" smtClean="0">
                <a:effectLst>
                  <a:outerShdw dist="38100" dir="5400000" algn="t" rotWithShape="0">
                    <a:prstClr val="black"/>
                  </a:outerShdw>
                </a:effectLst>
                <a:latin typeface="+mn-lt"/>
              </a:rPr>
              <a:t>Created a monopoly – only Britain’s East India Company could sell tea to the colonist</a:t>
            </a:r>
          </a:p>
          <a:p>
            <a:pPr>
              <a:lnSpc>
                <a:spcPct val="150000"/>
              </a:lnSpc>
              <a:buFont typeface="Wingdings" pitchFamily="2" charset="2"/>
              <a:buChar char="v"/>
            </a:pPr>
            <a:r>
              <a:rPr lang="en-US" sz="2800" dirty="0" smtClean="0">
                <a:effectLst>
                  <a:outerShdw dist="38100" dir="5400000" algn="t" rotWithShape="0">
                    <a:prstClr val="black"/>
                  </a:outerShdw>
                </a:effectLst>
                <a:latin typeface="+mn-lt"/>
              </a:rPr>
              <a:t>Colonists had a choice to make; to either pay the tax on the tea or not to drink it at all.</a:t>
            </a:r>
          </a:p>
          <a:p>
            <a:pPr>
              <a:lnSpc>
                <a:spcPct val="150000"/>
              </a:lnSpc>
              <a:buFont typeface="Wingdings" pitchFamily="2" charset="2"/>
              <a:buChar char="v"/>
            </a:pPr>
            <a:r>
              <a:rPr lang="en-US" sz="2800" dirty="0" smtClean="0">
                <a:effectLst>
                  <a:outerShdw dist="38100" dir="5400000" algn="t" rotWithShape="0">
                    <a:prstClr val="black"/>
                  </a:outerShdw>
                </a:effectLst>
                <a:latin typeface="+mn-lt"/>
              </a:rPr>
              <a:t>Many colonists </a:t>
            </a:r>
            <a:r>
              <a:rPr lang="en-US" sz="2800" b="1" i="1" u="sng" dirty="0" smtClean="0">
                <a:effectLst>
                  <a:outerShdw dist="38100" dir="5400000" algn="t" rotWithShape="0">
                    <a:prstClr val="black"/>
                  </a:outerShdw>
                </a:effectLst>
                <a:latin typeface="+mn-lt"/>
              </a:rPr>
              <a:t>boycotted</a:t>
            </a:r>
            <a:r>
              <a:rPr lang="en-US" sz="2800" dirty="0" smtClean="0">
                <a:effectLst>
                  <a:outerShdw dist="38100" dir="5400000" algn="t" rotWithShape="0">
                    <a:prstClr val="black"/>
                  </a:outerShdw>
                </a:effectLst>
                <a:latin typeface="+mn-lt"/>
              </a:rPr>
              <a:t> the tea</a:t>
            </a:r>
          </a:p>
          <a:p>
            <a:pPr>
              <a:lnSpc>
                <a:spcPct val="150000"/>
              </a:lnSpc>
              <a:buFont typeface="Wingdings" pitchFamily="2" charset="2"/>
              <a:buChar char="v"/>
            </a:pPr>
            <a:r>
              <a:rPr lang="en-US" sz="2800" dirty="0" smtClean="0">
                <a:effectLst>
                  <a:outerShdw dist="38100" dir="5400000" algn="t" rotWithShape="0">
                    <a:prstClr val="black"/>
                  </a:outerShdw>
                </a:effectLst>
                <a:latin typeface="+mn-lt"/>
              </a:rPr>
              <a:t>Some colonists made their own tea from sassafras trees.</a:t>
            </a:r>
            <a:endParaRPr lang="en-US" sz="2800" dirty="0">
              <a:effectLst>
                <a:outerShdw dist="38100" dir="5400000" algn="t" rotWithShape="0">
                  <a:prstClr val="black"/>
                </a:outerShdw>
              </a:effectLst>
              <a:latin typeface="+mn-lt"/>
            </a:endParaRPr>
          </a:p>
        </p:txBody>
      </p:sp>
      <p:sp>
        <p:nvSpPr>
          <p:cNvPr id="4" name="TextBox 3"/>
          <p:cNvSpPr txBox="1"/>
          <p:nvPr/>
        </p:nvSpPr>
        <p:spPr>
          <a:xfrm>
            <a:off x="228600" y="304802"/>
            <a:ext cx="8534400" cy="646331"/>
          </a:xfrm>
          <a:prstGeom prst="rect">
            <a:avLst/>
          </a:prstGeom>
          <a:noFill/>
        </p:spPr>
        <p:txBody>
          <a:bodyPr wrap="square" rtlCol="0">
            <a:spAutoFit/>
          </a:bodyPr>
          <a:lstStyle/>
          <a:p>
            <a:pPr algn="ctr"/>
            <a:r>
              <a:rPr lang="en-US" sz="3600" b="1" spc="-100" dirty="0" smtClean="0">
                <a:ln w="3200">
                  <a:solidFill>
                    <a:schemeClr val="bg2">
                      <a:shade val="75000"/>
                      <a:alpha val="25000"/>
                    </a:schemeClr>
                  </a:solidFill>
                  <a:prstDash val="solid"/>
                  <a:round/>
                </a:ln>
                <a:solidFill>
                  <a:srgbClr val="FFFF00"/>
                </a:solidFill>
                <a:effectLst>
                  <a:outerShdw dist="38100" dir="5400000" algn="t" rotWithShape="0">
                    <a:prstClr val="black"/>
                  </a:outerShdw>
                </a:effectLst>
              </a:rPr>
              <a:t>Cause 7:	Boston Tea Party</a:t>
            </a:r>
            <a:endParaRPr lang="en-US" sz="3600" b="1" spc="-100" dirty="0">
              <a:ln w="3200">
                <a:solidFill>
                  <a:schemeClr val="bg2">
                    <a:shade val="75000"/>
                    <a:alpha val="25000"/>
                  </a:schemeClr>
                </a:solidFill>
                <a:prstDash val="solid"/>
                <a:round/>
              </a:ln>
              <a:solidFill>
                <a:srgbClr val="FFFF00"/>
              </a:solidFill>
              <a:effectLst>
                <a:outerShdw dist="38100" dir="5400000" algn="t" rotWithShape="0">
                  <a:prstClr val="black"/>
                </a:outerShdw>
              </a:effectLst>
            </a:endParaRPr>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bwMode="auto">
          <a:xfrm>
            <a:off x="228600" y="1260931"/>
            <a:ext cx="8458200" cy="5570756"/>
          </a:xfrm>
          <a:noFill/>
          <a:ln>
            <a:miter lim="800000"/>
            <a:headEnd/>
            <a:tailEnd/>
          </a:ln>
        </p:spPr>
        <p:txBody>
          <a:bodyPr vert="horz" wrap="square" lIns="91440" tIns="45720" rIns="91440" bIns="45720" numCol="1" anchor="t" anchorCtr="0" compatLnSpc="1">
            <a:prstTxWarp prst="textNoShape">
              <a:avLst/>
            </a:prstTxWarp>
            <a:spAutoFit/>
          </a:bodyPr>
          <a:lstStyle/>
          <a:p>
            <a:pPr>
              <a:buFont typeface="Wingdings" pitchFamily="2" charset="2"/>
              <a:buChar char="v"/>
            </a:pPr>
            <a:r>
              <a:rPr lang="en-US" sz="2800" dirty="0" smtClean="0">
                <a:effectLst>
                  <a:outerShdw dist="38100" dir="5400000" algn="t" rotWithShape="0">
                    <a:prstClr val="black"/>
                  </a:outerShdw>
                </a:effectLst>
              </a:rPr>
              <a:t>Nov. 1773, the Massachusetts government let three ships dock in the Boston Harbor.</a:t>
            </a:r>
          </a:p>
          <a:p>
            <a:pPr>
              <a:buFont typeface="Wingdings" pitchFamily="2" charset="2"/>
              <a:buChar char="v"/>
            </a:pPr>
            <a:r>
              <a:rPr lang="en-US" sz="2800" b="1" dirty="0" smtClean="0">
                <a:effectLst>
                  <a:outerShdw dist="38100" dir="5400000" algn="t" rotWithShape="0">
                    <a:prstClr val="black"/>
                  </a:outerShdw>
                </a:effectLst>
              </a:rPr>
              <a:t>Samuel Adams </a:t>
            </a:r>
            <a:r>
              <a:rPr lang="en-US" sz="2800" dirty="0" smtClean="0">
                <a:effectLst>
                  <a:outerShdw dist="38100" dir="5400000" algn="t" rotWithShape="0">
                    <a:prstClr val="black"/>
                  </a:outerShdw>
                </a:effectLst>
              </a:rPr>
              <a:t>planned what happened next.</a:t>
            </a:r>
          </a:p>
          <a:p>
            <a:pPr>
              <a:buFont typeface="Wingdings" pitchFamily="2" charset="2"/>
              <a:buChar char="v"/>
            </a:pPr>
            <a:r>
              <a:rPr lang="en-US" sz="2800" dirty="0" smtClean="0">
                <a:effectLst>
                  <a:outerShdw dist="38100" dir="5400000" algn="t" rotWithShape="0">
                    <a:prstClr val="black"/>
                  </a:outerShdw>
                </a:effectLst>
              </a:rPr>
              <a:t>The night of Dec. 16th, 1773, about 150 members of the </a:t>
            </a:r>
            <a:r>
              <a:rPr lang="en-US" sz="2800" b="1" dirty="0" smtClean="0">
                <a:effectLst>
                  <a:outerShdw dist="38100" dir="5400000" algn="t" rotWithShape="0">
                    <a:prstClr val="black"/>
                  </a:outerShdw>
                </a:effectLst>
              </a:rPr>
              <a:t>Sons of Liberty </a:t>
            </a:r>
            <a:r>
              <a:rPr lang="en-US" sz="2800" dirty="0" smtClean="0">
                <a:effectLst>
                  <a:outerShdw dist="38100" dir="5400000" algn="t" rotWithShape="0">
                    <a:prstClr val="black"/>
                  </a:outerShdw>
                </a:effectLst>
              </a:rPr>
              <a:t>dressed as the Mohawk tribe &amp; marched to the Boston Harbor. </a:t>
            </a:r>
          </a:p>
          <a:p>
            <a:pPr>
              <a:buFont typeface="Wingdings" pitchFamily="2" charset="2"/>
              <a:buChar char="v"/>
            </a:pPr>
            <a:r>
              <a:rPr lang="en-US" sz="2800" dirty="0" smtClean="0">
                <a:effectLst>
                  <a:outerShdw dist="38100" dir="5400000" algn="t" rotWithShape="0">
                    <a:prstClr val="black"/>
                  </a:outerShdw>
                </a:effectLst>
              </a:rPr>
              <a:t>They opened &amp; dumped more than 300 barrels of tea into the harbor.</a:t>
            </a:r>
          </a:p>
          <a:p>
            <a:pPr>
              <a:buFont typeface="Wingdings" pitchFamily="2" charset="2"/>
              <a:buChar char="v"/>
            </a:pPr>
            <a:r>
              <a:rPr lang="en-US" sz="2800" dirty="0" smtClean="0">
                <a:effectLst>
                  <a:outerShdw dist="38100" dir="5400000" algn="t" rotWithShape="0">
                    <a:prstClr val="black"/>
                  </a:outerShdw>
                </a:effectLst>
              </a:rPr>
              <a:t>This became known as the </a:t>
            </a:r>
            <a:r>
              <a:rPr lang="en-US" sz="2800" b="1" i="1" u="sng" dirty="0" smtClean="0">
                <a:effectLst>
                  <a:outerShdw dist="38100" dir="5400000" algn="t" rotWithShape="0">
                    <a:prstClr val="black"/>
                  </a:outerShdw>
                </a:effectLst>
              </a:rPr>
              <a:t>Boston Tea Party</a:t>
            </a:r>
            <a:r>
              <a:rPr lang="en-US" sz="2800" dirty="0" smtClean="0">
                <a:effectLst>
                  <a:outerShdw dist="38100" dir="5400000" algn="t" rotWithShape="0">
                    <a:prstClr val="black"/>
                  </a:outerShdw>
                </a:effectLst>
              </a:rPr>
              <a:t>.</a:t>
            </a:r>
          </a:p>
        </p:txBody>
      </p:sp>
      <p:sp>
        <p:nvSpPr>
          <p:cNvPr id="5" name="Slide Number Placeholder 4"/>
          <p:cNvSpPr>
            <a:spLocks noGrp="1"/>
          </p:cNvSpPr>
          <p:nvPr>
            <p:ph type="sldNum" sz="quarter" idx="15"/>
          </p:nvPr>
        </p:nvSpPr>
        <p:spPr/>
        <p:txBody>
          <a:bodyPr/>
          <a:lstStyle/>
          <a:p>
            <a:pPr>
              <a:defRPr/>
            </a:pPr>
            <a:fld id="{F9FB3C70-87AF-4339-94B0-41369E12C63D}" type="slidenum">
              <a:rPr lang="en-US" smtClean="0"/>
              <a:pPr>
                <a:defRPr/>
              </a:pPr>
              <a:t>22</a:t>
            </a:fld>
            <a:endParaRPr lang="en-US" dirty="0"/>
          </a:p>
        </p:txBody>
      </p:sp>
      <p:sp>
        <p:nvSpPr>
          <p:cNvPr id="6" name="Title 5"/>
          <p:cNvSpPr txBox="1">
            <a:spLocks noGrp="1"/>
          </p:cNvSpPr>
          <p:nvPr>
            <p:ph type="title"/>
          </p:nvPr>
        </p:nvSpPr>
        <p:spPr>
          <a:xfrm>
            <a:off x="457200" y="457202"/>
            <a:ext cx="8229600" cy="646331"/>
          </a:xfrm>
          <a:prstGeom prst="rect">
            <a:avLst/>
          </a:prstGeom>
          <a:noFill/>
        </p:spPr>
        <p:txBody>
          <a:bodyPr wrap="square" rtlCol="0">
            <a:spAutoFit/>
          </a:bodyPr>
          <a:lstStyle/>
          <a:p>
            <a:pPr algn="ctr" eaLnBrk="0" fontAlgn="base" hangingPunct="0">
              <a:spcAft>
                <a:spcPct val="0"/>
              </a:spcAft>
            </a:pPr>
            <a:r>
              <a:rPr lang="en-US" sz="3600" b="1" dirty="0" smtClean="0">
                <a:solidFill>
                  <a:srgbClr val="FFFF00"/>
                </a:solidFill>
                <a:effectLst>
                  <a:outerShdw dist="38100" dir="5400000" algn="t" rotWithShape="0">
                    <a:prstClr val="black"/>
                  </a:outerShdw>
                </a:effectLst>
                <a:latin typeface="Times New Roman" pitchFamily="18" charset="0"/>
                <a:ea typeface="+mn-ea"/>
                <a:cs typeface="+mn-cs"/>
              </a:rPr>
              <a:t>Cause 7:	Boston Tea Party</a:t>
            </a:r>
            <a:endParaRPr lang="en-US" sz="3600" b="1" dirty="0">
              <a:solidFill>
                <a:srgbClr val="FFFF00"/>
              </a:solidFill>
              <a:effectLst>
                <a:outerShdw dist="38100" dir="5400000" algn="t" rotWithShape="0">
                  <a:prstClr val="black"/>
                </a:outerShdw>
              </a:effectLst>
              <a:latin typeface="Times New Roman" pitchFamily="18" charset="0"/>
              <a:ea typeface="+mn-ea"/>
              <a:cs typeface="+mn-cs"/>
            </a:endParaRPr>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bwMode="auto">
          <a:xfrm>
            <a:off x="457200" y="1600201"/>
            <a:ext cx="8229600" cy="2895600"/>
          </a:xfrm>
          <a:ln>
            <a:miter lim="800000"/>
            <a:headEnd/>
            <a:tailEnd/>
          </a:ln>
        </p:spPr>
        <p:txBody>
          <a:bodyPr vert="horz" wrap="square" lIns="91440" tIns="45720" rIns="91440" bIns="45720" numCol="1" anchor="t" anchorCtr="0" compatLnSpc="1">
            <a:prstTxWarp prst="textNoShape">
              <a:avLst/>
            </a:prstTxWarp>
            <a:normAutofit lnSpcReduction="10000"/>
          </a:bodyPr>
          <a:lstStyle/>
          <a:p>
            <a:pPr>
              <a:buFont typeface="Wingdings" pitchFamily="2" charset="2"/>
              <a:buChar char="v"/>
              <a:defRPr/>
            </a:pPr>
            <a:r>
              <a:rPr lang="en-US" sz="2800" dirty="0" smtClean="0">
                <a:effectLst>
                  <a:outerShdw dist="38100" dir="5400000" algn="t" rotWithShape="0">
                    <a:prstClr val="black"/>
                  </a:outerShdw>
                </a:effectLst>
              </a:rPr>
              <a:t>March 1774, Parliament passed the </a:t>
            </a:r>
            <a:r>
              <a:rPr lang="en-US" sz="2800" b="1" i="1" u="sng" dirty="0" smtClean="0">
                <a:effectLst>
                  <a:outerShdw dist="38100" dir="5400000" algn="t" rotWithShape="0">
                    <a:prstClr val="black"/>
                  </a:outerShdw>
                </a:effectLst>
              </a:rPr>
              <a:t>Coercive Acts </a:t>
            </a:r>
            <a:r>
              <a:rPr lang="en-US" sz="2800" dirty="0" smtClean="0">
                <a:effectLst>
                  <a:outerShdw dist="38100" dir="5400000" algn="t" rotWithShape="0">
                    <a:prstClr val="black"/>
                  </a:outerShdw>
                </a:effectLst>
              </a:rPr>
              <a:t>– forced the colonists to follow laws they felt were unfair to punish Massachusetts colonists for destroying the tea (The Boston Party).</a:t>
            </a:r>
          </a:p>
          <a:p>
            <a:pPr>
              <a:buFont typeface="Wingdings" pitchFamily="2" charset="2"/>
              <a:buChar char="v"/>
              <a:defRPr/>
            </a:pPr>
            <a:r>
              <a:rPr lang="en-US" sz="2800" dirty="0" smtClean="0">
                <a:effectLst>
                  <a:outerShdw dist="38100" dir="5400000" algn="t" rotWithShape="0">
                    <a:prstClr val="black"/>
                  </a:outerShdw>
                </a:effectLst>
              </a:rPr>
              <a:t>Quartering Act – forced colonists to give food &amp; housing to the British soldiers.</a:t>
            </a:r>
          </a:p>
        </p:txBody>
      </p:sp>
      <p:sp>
        <p:nvSpPr>
          <p:cNvPr id="4" name="Slide Number Placeholder 3"/>
          <p:cNvSpPr>
            <a:spLocks noGrp="1"/>
          </p:cNvSpPr>
          <p:nvPr>
            <p:ph type="sldNum" sz="quarter" idx="15"/>
          </p:nvPr>
        </p:nvSpPr>
        <p:spPr/>
        <p:txBody>
          <a:bodyPr/>
          <a:lstStyle/>
          <a:p>
            <a:pPr>
              <a:defRPr/>
            </a:pPr>
            <a:fld id="{F9FB3C70-87AF-4339-94B0-41369E12C63D}" type="slidenum">
              <a:rPr lang="en-US" smtClean="0"/>
              <a:pPr>
                <a:defRPr/>
              </a:pPr>
              <a:t>23</a:t>
            </a:fld>
            <a:endParaRPr lang="en-US" dirty="0"/>
          </a:p>
        </p:txBody>
      </p:sp>
      <p:sp>
        <p:nvSpPr>
          <p:cNvPr id="6" name="Title 5"/>
          <p:cNvSpPr txBox="1">
            <a:spLocks noGrp="1"/>
          </p:cNvSpPr>
          <p:nvPr>
            <p:ph type="title"/>
          </p:nvPr>
        </p:nvSpPr>
        <p:spPr>
          <a:xfrm>
            <a:off x="457200" y="397749"/>
            <a:ext cx="8229600" cy="1200329"/>
          </a:xfrm>
          <a:prstGeom prst="rect">
            <a:avLst/>
          </a:prstGeom>
          <a:noFill/>
        </p:spPr>
        <p:txBody>
          <a:bodyPr wrap="square" rtlCol="0">
            <a:spAutoFit/>
          </a:bodyPr>
          <a:lstStyle/>
          <a:p>
            <a:pPr algn="ctr" eaLnBrk="0" fontAlgn="base" hangingPunct="0">
              <a:spcAft>
                <a:spcPct val="0"/>
              </a:spcAft>
            </a:pPr>
            <a:r>
              <a:rPr lang="en-US" sz="3600" b="1" dirty="0" smtClean="0">
                <a:solidFill>
                  <a:srgbClr val="FFFF00"/>
                </a:solidFill>
                <a:effectLst>
                  <a:outerShdw dist="38100" dir="5400000" algn="t" rotWithShape="0">
                    <a:prstClr val="black"/>
                  </a:outerShdw>
                </a:effectLst>
                <a:latin typeface="Times New Roman" pitchFamily="18" charset="0"/>
                <a:ea typeface="+mn-ea"/>
                <a:cs typeface="+mn-cs"/>
              </a:rPr>
              <a:t>Cause 8:	Parliament Passes the Coercive Acts 1774</a:t>
            </a:r>
            <a:endParaRPr lang="en-US" sz="3600" b="1" dirty="0">
              <a:solidFill>
                <a:srgbClr val="FFFF00"/>
              </a:solidFill>
              <a:effectLst>
                <a:outerShdw dist="38100" dir="5400000" algn="t" rotWithShape="0">
                  <a:prstClr val="black"/>
                </a:outerShdw>
              </a:effectLst>
              <a:latin typeface="Times New Roman" pitchFamily="18" charset="0"/>
              <a:ea typeface="+mn-ea"/>
              <a:cs typeface="+mn-cs"/>
            </a:endParaRPr>
          </a:p>
        </p:txBody>
      </p:sp>
      <p:pic>
        <p:nvPicPr>
          <p:cNvPr id="9218" name="Picture 2" descr="C:\Documents and Settings\e199800478\Local Settings\Temporary Internet Files\Content.IE5\X79C7CT8\MCj01495130000[1].wmf"/>
          <p:cNvPicPr>
            <a:picLocks noChangeAspect="1" noChangeArrowheads="1"/>
          </p:cNvPicPr>
          <p:nvPr/>
        </p:nvPicPr>
        <p:blipFill>
          <a:blip r:embed="rId3" cstate="print"/>
          <a:srcRect/>
          <a:stretch>
            <a:fillRect/>
          </a:stretch>
        </p:blipFill>
        <p:spPr bwMode="auto">
          <a:xfrm>
            <a:off x="333471" y="4343401"/>
            <a:ext cx="3171731" cy="2216591"/>
          </a:xfrm>
          <a:prstGeom prst="rect">
            <a:avLst/>
          </a:prstGeom>
          <a:noFill/>
          <a:effectLst>
            <a:outerShdw blurRad="50800" dist="38100" dir="5400000" algn="t" rotWithShape="0">
              <a:prstClr val="black"/>
            </a:outerShdw>
          </a:effectLst>
        </p:spPr>
      </p:pic>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690E8258-E9FC-4299-AF33-A0F6E6B847F0}" type="slidenum">
              <a:rPr lang="en-US" smtClean="0"/>
              <a:pPr>
                <a:defRPr/>
              </a:pPr>
              <a:t>24</a:t>
            </a:fld>
            <a:endParaRPr lang="en-US" dirty="0"/>
          </a:p>
        </p:txBody>
      </p:sp>
      <p:sp>
        <p:nvSpPr>
          <p:cNvPr id="2" name="Title 1"/>
          <p:cNvSpPr>
            <a:spLocks noGrp="1"/>
          </p:cNvSpPr>
          <p:nvPr>
            <p:ph type="title"/>
          </p:nvPr>
        </p:nvSpPr>
        <p:spPr/>
        <p:txBody>
          <a:bodyPr>
            <a:normAutofit/>
          </a:bodyPr>
          <a:lstStyle/>
          <a:p>
            <a:pPr algn="ctr" eaLnBrk="0" fontAlgn="base" hangingPunct="0">
              <a:spcAft>
                <a:spcPct val="0"/>
              </a:spcAft>
            </a:pPr>
            <a:r>
              <a:rPr lang="en-US" sz="3600" b="1" dirty="0" smtClean="0">
                <a:solidFill>
                  <a:srgbClr val="FFFF00"/>
                </a:solidFill>
                <a:effectLst>
                  <a:outerShdw dist="38100" dir="5400000" algn="t" rotWithShape="0">
                    <a:prstClr val="black"/>
                  </a:outerShdw>
                </a:effectLst>
                <a:latin typeface="Times New Roman" pitchFamily="18" charset="0"/>
                <a:ea typeface="+mn-ea"/>
                <a:cs typeface="+mn-cs"/>
              </a:rPr>
              <a:t>Questions for Causes 7-8: The Boston Tea Party &amp; the Coercive Acts</a:t>
            </a:r>
            <a:endParaRPr lang="en-US" sz="3600" b="1" dirty="0">
              <a:solidFill>
                <a:srgbClr val="FFFF00"/>
              </a:solidFill>
              <a:effectLst>
                <a:outerShdw dist="38100" dir="5400000" algn="t" rotWithShape="0">
                  <a:prstClr val="black"/>
                </a:outerShdw>
              </a:effectLst>
              <a:latin typeface="Times New Roman" pitchFamily="18" charset="0"/>
              <a:ea typeface="+mn-ea"/>
              <a:cs typeface="+mn-cs"/>
            </a:endParaRPr>
          </a:p>
        </p:txBody>
      </p:sp>
      <p:sp>
        <p:nvSpPr>
          <p:cNvPr id="4" name="TextBox 3"/>
          <p:cNvSpPr txBox="1"/>
          <p:nvPr/>
        </p:nvSpPr>
        <p:spPr>
          <a:xfrm>
            <a:off x="381000" y="1371602"/>
            <a:ext cx="8382000" cy="5262979"/>
          </a:xfrm>
          <a:prstGeom prst="rect">
            <a:avLst/>
          </a:prstGeom>
          <a:noFill/>
        </p:spPr>
        <p:txBody>
          <a:bodyPr wrap="square" rtlCol="0">
            <a:spAutoFit/>
          </a:bodyPr>
          <a:lstStyle/>
          <a:p>
            <a:r>
              <a:rPr lang="en-US" dirty="0" smtClean="0">
                <a:effectLst>
                  <a:outerShdw dist="38100" dir="5400000" algn="t" rotWithShape="0">
                    <a:prstClr val="black"/>
                  </a:outerShdw>
                </a:effectLst>
                <a:latin typeface="+mn-lt"/>
              </a:rPr>
              <a:t>(M) Who planned the Boston Tea Party?</a:t>
            </a:r>
          </a:p>
          <a:p>
            <a:r>
              <a:rPr lang="en-US" dirty="0" smtClean="0">
                <a:effectLst>
                  <a:outerShdw dist="38100" dir="5400000" algn="t" rotWithShape="0">
                    <a:prstClr val="black"/>
                  </a:outerShdw>
                </a:effectLst>
                <a:latin typeface="+mn-lt"/>
              </a:rPr>
              <a:t>(M) Why did the Boston Tea Party take place?</a:t>
            </a:r>
          </a:p>
          <a:p>
            <a:endParaRPr lang="en-US" dirty="0" smtClean="0">
              <a:effectLst>
                <a:outerShdw dist="38100" dir="5400000" algn="t" rotWithShape="0">
                  <a:prstClr val="black"/>
                </a:outerShdw>
              </a:effectLst>
              <a:latin typeface="+mn-lt"/>
            </a:endParaRPr>
          </a:p>
          <a:p>
            <a:r>
              <a:rPr lang="en-US" dirty="0" smtClean="0">
                <a:effectLst>
                  <a:outerShdw dist="38100" dir="5400000" algn="t" rotWithShape="0">
                    <a:prstClr val="black"/>
                  </a:outerShdw>
                </a:effectLst>
                <a:latin typeface="+mn-lt"/>
              </a:rPr>
              <a:t>(U) Why didn’t the 4,000 British soldiers stop the Sons of Liberty from dumping the taxed tea into the Boston Harbor?</a:t>
            </a:r>
          </a:p>
          <a:p>
            <a:endParaRPr lang="en-US" dirty="0" smtClean="0">
              <a:effectLst>
                <a:outerShdw dist="38100" dir="5400000" algn="t" rotWithShape="0">
                  <a:prstClr val="black"/>
                </a:outerShdw>
              </a:effectLst>
              <a:latin typeface="+mn-lt"/>
            </a:endParaRPr>
          </a:p>
          <a:p>
            <a:r>
              <a:rPr lang="en-US" dirty="0" smtClean="0">
                <a:effectLst>
                  <a:outerShdw dist="38100" dir="5400000" algn="t" rotWithShape="0">
                    <a:prstClr val="black"/>
                  </a:outerShdw>
                </a:effectLst>
                <a:latin typeface="+mn-lt"/>
              </a:rPr>
              <a:t>(S) What would have happened on the night of Dec. 16th, 1773, if the Redcoats were guarding the ships full of tea?</a:t>
            </a:r>
          </a:p>
          <a:p>
            <a:endParaRPr lang="en-US" dirty="0" smtClean="0">
              <a:effectLst>
                <a:outerShdw dist="38100" dir="5400000" algn="t" rotWithShape="0">
                  <a:prstClr val="black"/>
                </a:outerShdw>
              </a:effectLst>
              <a:latin typeface="+mn-lt"/>
            </a:endParaRPr>
          </a:p>
          <a:p>
            <a:r>
              <a:rPr lang="en-US" dirty="0" smtClean="0">
                <a:effectLst>
                  <a:outerShdw dist="38100" dir="5400000" algn="t" rotWithShape="0">
                    <a:prstClr val="black"/>
                  </a:outerShdw>
                </a:effectLst>
                <a:latin typeface="+mn-lt"/>
              </a:rPr>
              <a:t>(I) Explain to your partner if you would have dressed up as a Mohawk to participate in the Boston Tea Party? Why or Why Not?</a:t>
            </a:r>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690E8258-E9FC-4299-AF33-A0F6E6B847F0}" type="slidenum">
              <a:rPr lang="en-US" smtClean="0"/>
              <a:pPr>
                <a:defRPr/>
              </a:pPr>
              <a:t>25</a:t>
            </a:fld>
            <a:endParaRPr lang="en-US" dirty="0"/>
          </a:p>
        </p:txBody>
      </p:sp>
      <p:sp>
        <p:nvSpPr>
          <p:cNvPr id="2" name="Title 1"/>
          <p:cNvSpPr>
            <a:spLocks noGrp="1"/>
          </p:cNvSpPr>
          <p:nvPr>
            <p:ph type="title"/>
          </p:nvPr>
        </p:nvSpPr>
        <p:spPr/>
        <p:txBody>
          <a:bodyPr>
            <a:normAutofit/>
          </a:bodyPr>
          <a:lstStyle/>
          <a:p>
            <a:pPr algn="ctr" eaLnBrk="0" fontAlgn="base" hangingPunct="0">
              <a:spcAft>
                <a:spcPct val="0"/>
              </a:spcAft>
            </a:pPr>
            <a:r>
              <a:rPr lang="en-US" sz="3600" b="1" dirty="0" smtClean="0">
                <a:solidFill>
                  <a:srgbClr val="FFFF00"/>
                </a:solidFill>
                <a:effectLst>
                  <a:outerShdw dist="38100" dir="5400000" algn="t" rotWithShape="0">
                    <a:prstClr val="black"/>
                  </a:outerShdw>
                </a:effectLst>
                <a:latin typeface="Times New Roman" pitchFamily="18" charset="0"/>
                <a:ea typeface="+mn-ea"/>
                <a:cs typeface="+mn-cs"/>
              </a:rPr>
              <a:t>Summary for Causes 7-8: The Boston Tea Party &amp; the Coercive Acts</a:t>
            </a:r>
          </a:p>
        </p:txBody>
      </p:sp>
      <p:sp>
        <p:nvSpPr>
          <p:cNvPr id="4" name="TextBox 3"/>
          <p:cNvSpPr txBox="1"/>
          <p:nvPr/>
        </p:nvSpPr>
        <p:spPr>
          <a:xfrm>
            <a:off x="228600" y="2081748"/>
            <a:ext cx="8686800" cy="3785652"/>
          </a:xfrm>
          <a:prstGeom prst="rect">
            <a:avLst/>
          </a:prstGeom>
          <a:noFill/>
        </p:spPr>
        <p:txBody>
          <a:bodyPr wrap="square" rtlCol="0">
            <a:spAutoFit/>
          </a:bodyPr>
          <a:lstStyle/>
          <a:p>
            <a:r>
              <a:rPr lang="en-US" dirty="0" smtClean="0">
                <a:effectLst>
                  <a:outerShdw dist="38100" dir="5400000" algn="t" rotWithShape="0">
                    <a:prstClr val="black"/>
                  </a:outerShdw>
                </a:effectLst>
                <a:latin typeface="+mn-lt"/>
              </a:rPr>
              <a:t>Colonist were angered when King George III and the British Government passed the Tea Act of 1773, which gave Britain’s East India Company a monopoly and taxed the tea. Samuel Adams a member of, “The Sons of Liberty” planned the events of the Boston Tea Party. More than 150 members dressed as Mohawk tribe and destroyed 300 barrels of tea. This was a </a:t>
            </a:r>
            <a:r>
              <a:rPr lang="en-US" b="1" i="1" u="sng" dirty="0" smtClean="0">
                <a:effectLst>
                  <a:outerShdw dist="38100" dir="5400000" algn="t" rotWithShape="0">
                    <a:prstClr val="black"/>
                  </a:outerShdw>
                </a:effectLst>
                <a:latin typeface="+mn-lt"/>
              </a:rPr>
              <a:t>protest</a:t>
            </a:r>
            <a:r>
              <a:rPr lang="en-US" dirty="0" smtClean="0">
                <a:effectLst>
                  <a:outerShdw dist="38100" dir="5400000" algn="t" rotWithShape="0">
                    <a:prstClr val="black"/>
                  </a:outerShdw>
                </a:effectLst>
                <a:latin typeface="+mn-lt"/>
              </a:rPr>
              <a:t> against the tax on the tea. In return, this angered the British leaders. Therefore, Parliament passed the </a:t>
            </a:r>
            <a:r>
              <a:rPr lang="en-US" b="1" i="1" u="sng" dirty="0" smtClean="0">
                <a:effectLst>
                  <a:outerShdw dist="38100" dir="5400000" algn="t" rotWithShape="0">
                    <a:prstClr val="black"/>
                  </a:outerShdw>
                </a:effectLst>
                <a:latin typeface="+mn-lt"/>
              </a:rPr>
              <a:t>Coercive Acts </a:t>
            </a:r>
            <a:r>
              <a:rPr lang="en-US" dirty="0" smtClean="0">
                <a:effectLst>
                  <a:outerShdw dist="38100" dir="5400000" algn="t" rotWithShape="0">
                    <a:prstClr val="black"/>
                  </a:outerShdw>
                </a:effectLst>
                <a:latin typeface="+mn-lt"/>
              </a:rPr>
              <a:t>to punish the Massachusetts colonists. </a:t>
            </a:r>
            <a:endParaRPr lang="en-US" dirty="0">
              <a:solidFill>
                <a:srgbClr val="FF0000"/>
              </a:solidFill>
            </a:endParaRPr>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690E8258-E9FC-4299-AF33-A0F6E6B847F0}" type="slidenum">
              <a:rPr lang="en-US" smtClean="0"/>
              <a:pPr>
                <a:defRPr/>
              </a:pPr>
              <a:t>26</a:t>
            </a:fld>
            <a:endParaRPr lang="en-US" dirty="0"/>
          </a:p>
        </p:txBody>
      </p:sp>
      <p:sp>
        <p:nvSpPr>
          <p:cNvPr id="2" name="Title 1"/>
          <p:cNvSpPr>
            <a:spLocks noGrp="1"/>
          </p:cNvSpPr>
          <p:nvPr>
            <p:ph type="title"/>
          </p:nvPr>
        </p:nvSpPr>
        <p:spPr>
          <a:xfrm>
            <a:off x="457200" y="609602"/>
            <a:ext cx="8229600" cy="646331"/>
          </a:xfrm>
        </p:spPr>
        <p:txBody>
          <a:bodyPr>
            <a:spAutoFit/>
          </a:bodyPr>
          <a:lstStyle/>
          <a:p>
            <a:pPr algn="ctr"/>
            <a:r>
              <a:rPr lang="en-US" sz="3600" b="1" dirty="0" smtClean="0">
                <a:solidFill>
                  <a:srgbClr val="FFFF00"/>
                </a:solidFill>
                <a:effectLst>
                  <a:outerShdw dist="38100" dir="5400000" algn="t" rotWithShape="0">
                    <a:prstClr val="black"/>
                  </a:outerShdw>
                </a:effectLst>
                <a:latin typeface="Times New Roman" pitchFamily="18" charset="0"/>
                <a:ea typeface="+mn-ea"/>
                <a:cs typeface="+mn-cs"/>
              </a:rPr>
              <a:t>Additional Questions for thinking</a:t>
            </a:r>
            <a:endParaRPr lang="en-US" sz="3600" b="1" dirty="0">
              <a:solidFill>
                <a:srgbClr val="FFFF00"/>
              </a:solidFill>
              <a:effectLst>
                <a:outerShdw dist="38100" dir="5400000" algn="t" rotWithShape="0">
                  <a:prstClr val="black"/>
                </a:outerShdw>
              </a:effectLst>
              <a:latin typeface="Times New Roman" pitchFamily="18" charset="0"/>
              <a:ea typeface="+mn-ea"/>
              <a:cs typeface="+mn-cs"/>
            </a:endParaRPr>
          </a:p>
        </p:txBody>
      </p:sp>
      <p:sp>
        <p:nvSpPr>
          <p:cNvPr id="4" name="TextBox 3"/>
          <p:cNvSpPr txBox="1"/>
          <p:nvPr/>
        </p:nvSpPr>
        <p:spPr>
          <a:xfrm>
            <a:off x="838200" y="1600200"/>
            <a:ext cx="7543800" cy="5201424"/>
          </a:xfrm>
          <a:prstGeom prst="rect">
            <a:avLst/>
          </a:prstGeom>
          <a:noFill/>
        </p:spPr>
        <p:txBody>
          <a:bodyPr wrap="square" rtlCol="0">
            <a:spAutoFit/>
          </a:bodyPr>
          <a:lstStyle/>
          <a:p>
            <a:pPr marL="274320" indent="-274320" eaLnBrk="1" hangingPunct="1">
              <a:spcBef>
                <a:spcPts val="600"/>
              </a:spcBef>
              <a:buClr>
                <a:schemeClr val="accent2"/>
              </a:buClr>
              <a:buSzPct val="85000"/>
              <a:buFont typeface="Wingdings" pitchFamily="2" charset="2"/>
              <a:buChar char="v"/>
              <a:defRPr/>
            </a:pPr>
            <a:r>
              <a:rPr lang="en-US" sz="2800" dirty="0" smtClean="0">
                <a:effectLst>
                  <a:outerShdw dist="38100" dir="5400000" algn="t" rotWithShape="0">
                    <a:prstClr val="black"/>
                  </a:outerShdw>
                </a:effectLst>
                <a:latin typeface="+mn-lt"/>
              </a:rPr>
              <a:t>Which cause leading up to the American Revolutionary War was the most important? (U)</a:t>
            </a:r>
          </a:p>
          <a:p>
            <a:pPr marL="274320" indent="-274320" eaLnBrk="1" hangingPunct="1">
              <a:spcBef>
                <a:spcPts val="600"/>
              </a:spcBef>
              <a:buClr>
                <a:schemeClr val="accent2"/>
              </a:buClr>
              <a:buSzPct val="85000"/>
              <a:buFont typeface="Wingdings" pitchFamily="2" charset="2"/>
              <a:buChar char="v"/>
              <a:defRPr/>
            </a:pPr>
            <a:endParaRPr lang="en-US" sz="2800" dirty="0" smtClean="0">
              <a:effectLst>
                <a:outerShdw dist="38100" dir="5400000" algn="t" rotWithShape="0">
                  <a:prstClr val="black"/>
                </a:outerShdw>
              </a:effectLst>
              <a:latin typeface="+mn-lt"/>
            </a:endParaRPr>
          </a:p>
          <a:p>
            <a:pPr marL="274320" indent="-274320" eaLnBrk="1" hangingPunct="1">
              <a:spcBef>
                <a:spcPts val="600"/>
              </a:spcBef>
              <a:buClr>
                <a:schemeClr val="accent2"/>
              </a:buClr>
              <a:buSzPct val="85000"/>
              <a:buFont typeface="Wingdings" pitchFamily="2" charset="2"/>
              <a:buChar char="v"/>
              <a:defRPr/>
            </a:pPr>
            <a:r>
              <a:rPr lang="en-US" sz="2800" dirty="0" smtClean="0">
                <a:effectLst>
                  <a:outerShdw dist="38100" dir="5400000" algn="t" rotWithShape="0">
                    <a:prstClr val="black"/>
                  </a:outerShdw>
                </a:effectLst>
                <a:latin typeface="+mn-lt"/>
              </a:rPr>
              <a:t>Would you risk your life to fight for freedom? (S)</a:t>
            </a:r>
          </a:p>
          <a:p>
            <a:pPr marL="274320" indent="-274320" eaLnBrk="1" hangingPunct="1">
              <a:spcBef>
                <a:spcPts val="600"/>
              </a:spcBef>
              <a:buClr>
                <a:schemeClr val="accent2"/>
              </a:buClr>
              <a:buSzPct val="85000"/>
              <a:buFont typeface="Wingdings" pitchFamily="2" charset="2"/>
              <a:buChar char="v"/>
              <a:defRPr/>
            </a:pPr>
            <a:endParaRPr lang="en-US" sz="2800" dirty="0" smtClean="0">
              <a:effectLst>
                <a:outerShdw dist="38100" dir="5400000" algn="t" rotWithShape="0">
                  <a:prstClr val="black"/>
                </a:outerShdw>
              </a:effectLst>
              <a:latin typeface="+mn-lt"/>
            </a:endParaRPr>
          </a:p>
          <a:p>
            <a:pPr marL="274320" indent="-274320" eaLnBrk="1" hangingPunct="1">
              <a:spcBef>
                <a:spcPts val="600"/>
              </a:spcBef>
              <a:buClr>
                <a:schemeClr val="accent2"/>
              </a:buClr>
              <a:buSzPct val="85000"/>
              <a:buFont typeface="Wingdings" pitchFamily="2" charset="2"/>
              <a:buChar char="v"/>
              <a:defRPr/>
            </a:pPr>
            <a:r>
              <a:rPr lang="en-US" sz="2800" dirty="0" smtClean="0">
                <a:effectLst>
                  <a:outerShdw dist="38100" dir="5400000" algn="t" rotWithShape="0">
                    <a:prstClr val="black"/>
                  </a:outerShdw>
                </a:effectLst>
                <a:latin typeface="+mn-lt"/>
              </a:rPr>
              <a:t>Would you be willing to make the same sacrifices the colonists made in order to gain more freedom? (I)</a:t>
            </a:r>
          </a:p>
          <a:p>
            <a:endParaRPr lang="en-US" sz="3200" dirty="0">
              <a:solidFill>
                <a:srgbClr val="FF0000"/>
              </a:solidFill>
            </a:endParaRPr>
          </a:p>
        </p:txBody>
      </p:sp>
    </p:spTree>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90E8258-E9FC-4299-AF33-A0F6E6B847F0}" type="slidenum">
              <a:rPr lang="en-US" smtClean="0"/>
              <a:pPr>
                <a:defRPr/>
              </a:pPr>
              <a:t>27</a:t>
            </a:fld>
            <a:endParaRPr lang="en-US" dirty="0"/>
          </a:p>
        </p:txBody>
      </p:sp>
      <p:sp>
        <p:nvSpPr>
          <p:cNvPr id="3" name="Title 2"/>
          <p:cNvSpPr>
            <a:spLocks noGrp="1"/>
          </p:cNvSpPr>
          <p:nvPr>
            <p:ph type="title"/>
          </p:nvPr>
        </p:nvSpPr>
        <p:spPr/>
        <p:txBody>
          <a:bodyPr>
            <a:normAutofit fontScale="90000"/>
          </a:bodyPr>
          <a:lstStyle/>
          <a:p>
            <a:pPr algn="ctr"/>
            <a:r>
              <a:rPr lang="en-US" dirty="0" smtClean="0"/>
              <a:t>Cause 9: The First Continental Congress</a:t>
            </a:r>
            <a:endParaRPr lang="en-US" dirty="0"/>
          </a:p>
        </p:txBody>
      </p:sp>
      <p:sp>
        <p:nvSpPr>
          <p:cNvPr id="4" name="TextBox 3"/>
          <p:cNvSpPr txBox="1"/>
          <p:nvPr/>
        </p:nvSpPr>
        <p:spPr>
          <a:xfrm>
            <a:off x="914400" y="1752600"/>
            <a:ext cx="8284640" cy="2800767"/>
          </a:xfrm>
          <a:prstGeom prst="rect">
            <a:avLst/>
          </a:prstGeom>
          <a:noFill/>
        </p:spPr>
        <p:txBody>
          <a:bodyPr wrap="none" rtlCol="0">
            <a:spAutoFit/>
          </a:bodyPr>
          <a:lstStyle/>
          <a:p>
            <a:pPr marL="342900" indent="-342900">
              <a:buFont typeface="Arial" panose="020B0604020202020204" pitchFamily="34" charset="0"/>
              <a:buChar char="•"/>
            </a:pPr>
            <a:r>
              <a:rPr lang="en-US" sz="3200" dirty="0" smtClean="0"/>
              <a:t>Colonial leaders sent a petition to the King</a:t>
            </a:r>
          </a:p>
          <a:p>
            <a:r>
              <a:rPr lang="en-US" sz="3200" dirty="0" smtClean="0"/>
              <a:t> of Britain.</a:t>
            </a:r>
          </a:p>
          <a:p>
            <a:endParaRPr lang="en-US" sz="800" dirty="0" smtClean="0"/>
          </a:p>
          <a:p>
            <a:pPr marL="342900" indent="-342900">
              <a:buFont typeface="Arial" panose="020B0604020202020204" pitchFamily="34" charset="0"/>
              <a:buChar char="•"/>
            </a:pPr>
            <a:r>
              <a:rPr lang="en-US" sz="3200" dirty="0" smtClean="0"/>
              <a:t>delegates voted to stop most trade with Britain.</a:t>
            </a:r>
          </a:p>
          <a:p>
            <a:endParaRPr lang="en-US" sz="800" dirty="0" smtClean="0"/>
          </a:p>
          <a:p>
            <a:pPr marL="342900" indent="-342900">
              <a:buFont typeface="Arial" panose="020B0604020202020204" pitchFamily="34" charset="0"/>
              <a:buChar char="•"/>
            </a:pPr>
            <a:r>
              <a:rPr lang="en-US" sz="3200" dirty="0" smtClean="0"/>
              <a:t>Colonial leaders asked the colonies to </a:t>
            </a:r>
          </a:p>
          <a:p>
            <a:r>
              <a:rPr lang="en-US" sz="3200" dirty="0" smtClean="0"/>
              <a:t>form militias </a:t>
            </a:r>
          </a:p>
        </p:txBody>
      </p:sp>
    </p:spTree>
    <p:extLst>
      <p:ext uri="{BB962C8B-B14F-4D97-AF65-F5344CB8AC3E}">
        <p14:creationId xmlns:p14="http://schemas.microsoft.com/office/powerpoint/2010/main" val="2016981820"/>
      </p:ext>
    </p:extLst>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90E8258-E9FC-4299-AF33-A0F6E6B847F0}" type="slidenum">
              <a:rPr lang="en-US" smtClean="0"/>
              <a:pPr>
                <a:defRPr/>
              </a:pPr>
              <a:t>28</a:t>
            </a:fld>
            <a:endParaRPr lang="en-US" dirty="0"/>
          </a:p>
        </p:txBody>
      </p:sp>
      <p:sp>
        <p:nvSpPr>
          <p:cNvPr id="3" name="Title 2"/>
          <p:cNvSpPr>
            <a:spLocks noGrp="1"/>
          </p:cNvSpPr>
          <p:nvPr>
            <p:ph type="title"/>
          </p:nvPr>
        </p:nvSpPr>
        <p:spPr/>
        <p:txBody>
          <a:bodyPr>
            <a:normAutofit fontScale="90000"/>
          </a:bodyPr>
          <a:lstStyle/>
          <a:p>
            <a:r>
              <a:rPr lang="en-US" dirty="0" smtClean="0"/>
              <a:t>Cause 10: Lexington and Concord</a:t>
            </a:r>
            <a:endParaRPr lang="en-US" dirty="0"/>
          </a:p>
        </p:txBody>
      </p:sp>
      <p:sp>
        <p:nvSpPr>
          <p:cNvPr id="4" name="TextBox 3"/>
          <p:cNvSpPr txBox="1"/>
          <p:nvPr/>
        </p:nvSpPr>
        <p:spPr>
          <a:xfrm>
            <a:off x="381000" y="1447800"/>
            <a:ext cx="8382000" cy="5262979"/>
          </a:xfrm>
          <a:prstGeom prst="rect">
            <a:avLst/>
          </a:prstGeom>
          <a:noFill/>
        </p:spPr>
        <p:txBody>
          <a:bodyPr wrap="square" rtlCol="0">
            <a:spAutoFit/>
          </a:bodyPr>
          <a:lstStyle/>
          <a:p>
            <a:r>
              <a:rPr lang="en-US" dirty="0" smtClean="0"/>
              <a:t>The British marched to Lexington to capture Samuel Adams &amp; John Hancock for committing an </a:t>
            </a:r>
            <a:r>
              <a:rPr lang="en-US" b="1" dirty="0" smtClean="0"/>
              <a:t>act of </a:t>
            </a:r>
            <a:r>
              <a:rPr lang="en-US" b="1" i="1" u="sng" dirty="0" smtClean="0"/>
              <a:t>treason</a:t>
            </a:r>
            <a:r>
              <a:rPr lang="en-US" dirty="0" smtClean="0"/>
              <a:t>. Paul Revere (a member of the group Sons of Liberty) rode his famous ride to warn the two famous Colonial leaders (members of Sons of Liberty) of the British plans. The </a:t>
            </a:r>
            <a:r>
              <a:rPr lang="en-US" b="1" i="1" u="sng" dirty="0" smtClean="0"/>
              <a:t>minutemen</a:t>
            </a:r>
            <a:r>
              <a:rPr lang="en-US" dirty="0" smtClean="0"/>
              <a:t> (ready in a minutes notice) were waiting on the British. British won this battle. No one knows which side fired first, but shots rang out. It’s known as “</a:t>
            </a:r>
            <a:r>
              <a:rPr lang="en-US" b="1" dirty="0" smtClean="0"/>
              <a:t>The Shot Heard Around the World.</a:t>
            </a:r>
            <a:r>
              <a:rPr lang="en-US" dirty="0" smtClean="0"/>
              <a:t>” Meaning: ________________________________________________. Next, the British marched to Concord to steal the colonists weapons which were already moved. The minutemen (farmers-not trained soldiers) fired at the British (Redcoats were trained soldiers.) from nearby woods and fields and used the Native Americans tactics for fighting the British. They were not in lines like the British. </a:t>
            </a:r>
            <a:endParaRPr lang="en-US" dirty="0"/>
          </a:p>
        </p:txBody>
      </p:sp>
    </p:spTree>
    <p:extLst>
      <p:ext uri="{BB962C8B-B14F-4D97-AF65-F5344CB8AC3E}">
        <p14:creationId xmlns:p14="http://schemas.microsoft.com/office/powerpoint/2010/main" val="3074843497"/>
      </p:ext>
    </p:extLst>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90E8258-E9FC-4299-AF33-A0F6E6B847F0}" type="slidenum">
              <a:rPr lang="en-US" smtClean="0"/>
              <a:pPr>
                <a:defRPr/>
              </a:pPr>
              <a:t>29</a:t>
            </a:fld>
            <a:endParaRPr lang="en-US" dirty="0"/>
          </a:p>
        </p:txBody>
      </p:sp>
      <p:sp>
        <p:nvSpPr>
          <p:cNvPr id="3" name="Title 2"/>
          <p:cNvSpPr>
            <a:spLocks noGrp="1"/>
          </p:cNvSpPr>
          <p:nvPr>
            <p:ph type="title"/>
          </p:nvPr>
        </p:nvSpPr>
        <p:spPr/>
        <p:txBody>
          <a:bodyPr>
            <a:normAutofit fontScale="90000"/>
          </a:bodyPr>
          <a:lstStyle/>
          <a:p>
            <a:pPr algn="ctr"/>
            <a:r>
              <a:rPr lang="en-US" dirty="0" smtClean="0"/>
              <a:t>Cause 11: The Second Continental Congress</a:t>
            </a:r>
            <a:endParaRPr lang="en-US" dirty="0"/>
          </a:p>
        </p:txBody>
      </p:sp>
      <p:sp>
        <p:nvSpPr>
          <p:cNvPr id="4" name="TextBox 3"/>
          <p:cNvSpPr txBox="1"/>
          <p:nvPr/>
        </p:nvSpPr>
        <p:spPr>
          <a:xfrm>
            <a:off x="762000" y="1828800"/>
            <a:ext cx="7848600" cy="3416320"/>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t>Colonial leaders formed the </a:t>
            </a:r>
            <a:r>
              <a:rPr lang="en-US" sz="3200" dirty="0"/>
              <a:t>C</a:t>
            </a:r>
            <a:r>
              <a:rPr lang="en-US" sz="3200" dirty="0" smtClean="0"/>
              <a:t>ontinental Army</a:t>
            </a:r>
          </a:p>
          <a:p>
            <a:pPr marL="342900" indent="-342900">
              <a:buFont typeface="Arial" panose="020B0604020202020204" pitchFamily="34" charset="0"/>
              <a:buChar char="•"/>
            </a:pPr>
            <a:r>
              <a:rPr lang="en-US" sz="3200" dirty="0" smtClean="0"/>
              <a:t>Chose George Washington as Commander in Chief</a:t>
            </a:r>
          </a:p>
          <a:p>
            <a:pPr marL="342900" indent="-342900">
              <a:buFont typeface="Arial" panose="020B0604020202020204" pitchFamily="34" charset="0"/>
              <a:buChar char="•"/>
            </a:pPr>
            <a:r>
              <a:rPr lang="en-US" sz="3200" dirty="0" smtClean="0"/>
              <a:t>Asked each colony to give money</a:t>
            </a:r>
          </a:p>
          <a:p>
            <a:pPr marL="342900" indent="-342900">
              <a:buFont typeface="Arial" panose="020B0604020202020204" pitchFamily="34" charset="0"/>
              <a:buChar char="•"/>
            </a:pPr>
            <a:r>
              <a:rPr lang="en-US" sz="3200" dirty="0" smtClean="0"/>
              <a:t>Printed its own paper money</a:t>
            </a:r>
          </a:p>
          <a:p>
            <a:endParaRPr lang="en-US" dirty="0"/>
          </a:p>
        </p:txBody>
      </p:sp>
    </p:spTree>
    <p:extLst>
      <p:ext uri="{BB962C8B-B14F-4D97-AF65-F5344CB8AC3E}">
        <p14:creationId xmlns:p14="http://schemas.microsoft.com/office/powerpoint/2010/main" val="1223409110"/>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133600"/>
            <a:ext cx="8001000" cy="3085460"/>
          </a:xfrm>
        </p:spPr>
        <p:txBody>
          <a:bodyPr>
            <a:spAutoFit/>
          </a:bodyPr>
          <a:lstStyle/>
          <a:p>
            <a:pPr>
              <a:defRPr/>
            </a:pPr>
            <a:endParaRPr lang="en-US" dirty="0" smtClean="0"/>
          </a:p>
          <a:p>
            <a:pPr lvl="2">
              <a:buFont typeface="Wingdings" pitchFamily="2" charset="2"/>
              <a:buChar char="v"/>
              <a:defRPr/>
            </a:pPr>
            <a:r>
              <a:rPr lang="en-US" sz="2600" dirty="0" smtClean="0">
                <a:effectLst>
                  <a:outerShdw dist="38100" dir="5400000" algn="t" rotWithShape="0">
                    <a:prstClr val="black"/>
                  </a:outerShdw>
                </a:effectLst>
              </a:rPr>
              <a:t> First battle took place at </a:t>
            </a:r>
            <a:r>
              <a:rPr lang="en-US" sz="2600" b="1" i="1" u="sng" dirty="0" smtClean="0">
                <a:effectLst>
                  <a:outerShdw dist="38100" dir="5400000" algn="t" rotWithShape="0">
                    <a:prstClr val="black"/>
                  </a:outerShdw>
                </a:effectLst>
              </a:rPr>
              <a:t>Fort Necessity </a:t>
            </a:r>
            <a:r>
              <a:rPr lang="en-US" sz="2600" dirty="0" smtClean="0">
                <a:effectLst>
                  <a:outerShdw dist="38100" dir="5400000" algn="t" rotWithShape="0">
                    <a:prstClr val="black"/>
                  </a:outerShdw>
                </a:effectLst>
              </a:rPr>
              <a:t>in Virginia.</a:t>
            </a:r>
          </a:p>
          <a:p>
            <a:pPr lvl="2">
              <a:buNone/>
              <a:defRPr/>
            </a:pPr>
            <a:endParaRPr lang="en-US" sz="2600" dirty="0" smtClean="0">
              <a:effectLst>
                <a:outerShdw dist="38100" dir="5400000" algn="t" rotWithShape="0">
                  <a:prstClr val="black"/>
                </a:outerShdw>
              </a:effectLst>
            </a:endParaRPr>
          </a:p>
          <a:p>
            <a:pPr lvl="2">
              <a:buFont typeface="Wingdings" pitchFamily="2" charset="2"/>
              <a:buChar char="v"/>
              <a:defRPr/>
            </a:pPr>
            <a:r>
              <a:rPr lang="en-US" sz="2600" dirty="0" smtClean="0">
                <a:effectLst>
                  <a:outerShdw dist="38100" dir="5400000" algn="t" rotWithShape="0">
                    <a:prstClr val="black"/>
                  </a:outerShdw>
                </a:effectLst>
              </a:rPr>
              <a:t>French won the first battle.</a:t>
            </a:r>
          </a:p>
          <a:p>
            <a:pPr lvl="2">
              <a:buNone/>
              <a:defRPr/>
            </a:pPr>
            <a:endParaRPr lang="en-US" sz="2600" dirty="0" smtClean="0">
              <a:effectLst>
                <a:outerShdw dist="38100" dir="5400000" algn="t" rotWithShape="0">
                  <a:prstClr val="black"/>
                </a:outerShdw>
              </a:effectLst>
            </a:endParaRPr>
          </a:p>
          <a:p>
            <a:pPr lvl="2">
              <a:buFont typeface="Wingdings" pitchFamily="2" charset="2"/>
              <a:buChar char="v"/>
              <a:defRPr/>
            </a:pPr>
            <a:r>
              <a:rPr lang="en-US" sz="2600" dirty="0" smtClean="0">
                <a:effectLst>
                  <a:outerShdw dist="38100" dir="5400000" algn="t" rotWithShape="0">
                    <a:prstClr val="black"/>
                  </a:outerShdw>
                </a:effectLst>
              </a:rPr>
              <a:t>Native Americans fought on both sides.</a:t>
            </a:r>
          </a:p>
        </p:txBody>
      </p:sp>
      <p:sp>
        <p:nvSpPr>
          <p:cNvPr id="4" name="Slide Number Placeholder 3"/>
          <p:cNvSpPr>
            <a:spLocks noGrp="1"/>
          </p:cNvSpPr>
          <p:nvPr>
            <p:ph type="sldNum" sz="quarter" idx="15"/>
          </p:nvPr>
        </p:nvSpPr>
        <p:spPr/>
        <p:txBody>
          <a:bodyPr/>
          <a:lstStyle/>
          <a:p>
            <a:pPr>
              <a:defRPr/>
            </a:pPr>
            <a:fld id="{F9FB3C70-87AF-4339-94B0-41369E12C63D}" type="slidenum">
              <a:rPr lang="en-US" smtClean="0"/>
              <a:pPr>
                <a:defRPr/>
              </a:pPr>
              <a:t>3</a:t>
            </a:fld>
            <a:endParaRPr lang="en-US" dirty="0"/>
          </a:p>
        </p:txBody>
      </p:sp>
      <p:sp>
        <p:nvSpPr>
          <p:cNvPr id="7" name="TextBox 6"/>
          <p:cNvSpPr txBox="1"/>
          <p:nvPr/>
        </p:nvSpPr>
        <p:spPr>
          <a:xfrm>
            <a:off x="514350" y="609602"/>
            <a:ext cx="8229600" cy="1323439"/>
          </a:xfrm>
          <a:prstGeom prst="rect">
            <a:avLst/>
          </a:prstGeom>
          <a:noFill/>
        </p:spPr>
        <p:txBody>
          <a:bodyPr wrap="square" rtlCol="0">
            <a:spAutoFit/>
          </a:bodyPr>
          <a:lstStyle/>
          <a:p>
            <a:pPr algn="ctr"/>
            <a:r>
              <a:rPr lang="en-US" sz="4000" b="1" dirty="0" smtClean="0">
                <a:solidFill>
                  <a:srgbClr val="FFFF00"/>
                </a:solidFill>
                <a:effectLst>
                  <a:outerShdw dist="38100" dir="5400000" algn="t" rotWithShape="0">
                    <a:prstClr val="black"/>
                  </a:outerShdw>
                </a:effectLst>
              </a:rPr>
              <a:t>Cause 1:</a:t>
            </a:r>
          </a:p>
          <a:p>
            <a:pPr algn="ctr"/>
            <a:r>
              <a:rPr lang="en-US" sz="4000" b="1" dirty="0" smtClean="0">
                <a:solidFill>
                  <a:srgbClr val="FFFF00"/>
                </a:solidFill>
                <a:effectLst>
                  <a:outerShdw dist="38100" dir="5400000" algn="t" rotWithShape="0">
                    <a:prstClr val="black"/>
                  </a:outerShdw>
                </a:effectLst>
              </a:rPr>
              <a:t>French and Indian War</a:t>
            </a:r>
            <a:endParaRPr lang="en-US" sz="4000" b="1" dirty="0">
              <a:solidFill>
                <a:srgbClr val="FFFF00"/>
              </a:solidFill>
              <a:effectLst>
                <a:outerShdw dist="38100" dir="5400000" algn="t" rotWithShape="0">
                  <a:prstClr val="black"/>
                </a:outerShdw>
              </a:effectLst>
            </a:endParaRPr>
          </a:p>
        </p:txBody>
      </p:sp>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90E8258-E9FC-4299-AF33-A0F6E6B847F0}" type="slidenum">
              <a:rPr lang="en-US" smtClean="0"/>
              <a:pPr>
                <a:defRPr/>
              </a:pPr>
              <a:t>30</a:t>
            </a:fld>
            <a:endParaRPr lang="en-US" dirty="0"/>
          </a:p>
        </p:txBody>
      </p:sp>
      <p:sp>
        <p:nvSpPr>
          <p:cNvPr id="3" name="Title 2"/>
          <p:cNvSpPr>
            <a:spLocks noGrp="1"/>
          </p:cNvSpPr>
          <p:nvPr>
            <p:ph type="title"/>
          </p:nvPr>
        </p:nvSpPr>
        <p:spPr/>
        <p:txBody>
          <a:bodyPr>
            <a:normAutofit fontScale="90000"/>
          </a:bodyPr>
          <a:lstStyle/>
          <a:p>
            <a:pPr algn="ctr"/>
            <a:r>
              <a:rPr lang="en-US" dirty="0" smtClean="0"/>
              <a:t>Cause 12: The Battle of Bunker Hill (Breed’s Hill)</a:t>
            </a:r>
            <a:endParaRPr lang="en-US" dirty="0"/>
          </a:p>
        </p:txBody>
      </p:sp>
      <p:sp>
        <p:nvSpPr>
          <p:cNvPr id="4" name="TextBox 3"/>
          <p:cNvSpPr txBox="1"/>
          <p:nvPr/>
        </p:nvSpPr>
        <p:spPr>
          <a:xfrm>
            <a:off x="685800" y="1295400"/>
            <a:ext cx="7848600" cy="5632311"/>
          </a:xfrm>
          <a:prstGeom prst="rect">
            <a:avLst/>
          </a:prstGeom>
          <a:noFill/>
        </p:spPr>
        <p:txBody>
          <a:bodyPr wrap="square" rtlCol="0">
            <a:spAutoFit/>
          </a:bodyPr>
          <a:lstStyle/>
          <a:p>
            <a:r>
              <a:rPr lang="en-US" dirty="0" smtClean="0"/>
              <a:t>The colonists built </a:t>
            </a:r>
            <a:r>
              <a:rPr lang="en-US" b="1" i="1" u="sng" dirty="0" smtClean="0"/>
              <a:t>earthworks</a:t>
            </a:r>
            <a:r>
              <a:rPr lang="en-US" dirty="0" smtClean="0"/>
              <a:t> – walls made of earth and stone to help defend themselves. Putnam shouted, “</a:t>
            </a:r>
            <a:r>
              <a:rPr lang="en-US" b="1" dirty="0" smtClean="0"/>
              <a:t>Don’t Fire until you see the whites of their eyes.</a:t>
            </a:r>
            <a:r>
              <a:rPr lang="en-US" dirty="0" smtClean="0"/>
              <a:t>” Meaning: </a:t>
            </a:r>
          </a:p>
          <a:p>
            <a:r>
              <a:rPr lang="en-US" dirty="0" smtClean="0"/>
              <a:t>________________________________________________. The fighting on the hill was much tougher than the British had expected. The Redcoats were pushed back towards the river twice before capturing Breeds Hill from the colonists. The </a:t>
            </a:r>
            <a:r>
              <a:rPr lang="en-US" b="1" i="1" dirty="0" smtClean="0"/>
              <a:t>Colonists ran out of ammunition </a:t>
            </a:r>
            <a:r>
              <a:rPr lang="en-US" dirty="0" smtClean="0"/>
              <a:t>and had to retreat. Therefore, the British climbed over the earthworks and claimed the hill. Although the British won they suffered heavy losses. (More than 1,000 British soldiers were killed or wounded. About 350 colonists had been killed or wounded.) **</a:t>
            </a:r>
            <a:r>
              <a:rPr lang="en-US" b="1" i="1" u="sng" dirty="0" smtClean="0"/>
              <a:t>Most importantly, the British learned fighting the colonists would not be as easy as they had thought</a:t>
            </a:r>
            <a:r>
              <a:rPr lang="en-US" dirty="0" smtClean="0"/>
              <a:t>. </a:t>
            </a:r>
          </a:p>
          <a:p>
            <a:endParaRPr lang="en-US" dirty="0"/>
          </a:p>
        </p:txBody>
      </p:sp>
    </p:spTree>
    <p:extLst>
      <p:ext uri="{BB962C8B-B14F-4D97-AF65-F5344CB8AC3E}">
        <p14:creationId xmlns:p14="http://schemas.microsoft.com/office/powerpoint/2010/main" val="857712330"/>
      </p:ext>
    </p:extLst>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90E8258-E9FC-4299-AF33-A0F6E6B847F0}" type="slidenum">
              <a:rPr lang="en-US" smtClean="0"/>
              <a:pPr>
                <a:defRPr/>
              </a:pPr>
              <a:t>31</a:t>
            </a:fld>
            <a:endParaRPr lang="en-US" dirty="0"/>
          </a:p>
        </p:txBody>
      </p:sp>
      <p:sp>
        <p:nvSpPr>
          <p:cNvPr id="3" name="Title 2"/>
          <p:cNvSpPr>
            <a:spLocks noGrp="1"/>
          </p:cNvSpPr>
          <p:nvPr>
            <p:ph type="title"/>
          </p:nvPr>
        </p:nvSpPr>
        <p:spPr/>
        <p:txBody>
          <a:bodyPr/>
          <a:lstStyle/>
          <a:p>
            <a:r>
              <a:rPr lang="en-US" dirty="0" smtClean="0"/>
              <a:t>The Olive Branch Petition</a:t>
            </a:r>
            <a:endParaRPr lang="en-US" dirty="0"/>
          </a:p>
        </p:txBody>
      </p:sp>
      <p:sp>
        <p:nvSpPr>
          <p:cNvPr id="4" name="TextBox 3"/>
          <p:cNvSpPr txBox="1"/>
          <p:nvPr/>
        </p:nvSpPr>
        <p:spPr>
          <a:xfrm>
            <a:off x="457200" y="1524000"/>
            <a:ext cx="8229600" cy="3293209"/>
          </a:xfrm>
          <a:prstGeom prst="rect">
            <a:avLst/>
          </a:prstGeom>
          <a:noFill/>
        </p:spPr>
        <p:txBody>
          <a:bodyPr wrap="square" rtlCol="0">
            <a:spAutoFit/>
          </a:bodyPr>
          <a:lstStyle/>
          <a:p>
            <a:r>
              <a:rPr lang="en-US" dirty="0" smtClean="0"/>
              <a:t>On July 5, 1775, Congress sent another petition to King George III. It asked the King for peace. Time it reached London, it could do little good. The Battle of Bunker Hill (Breed’s Hill) had further angered British leaders. </a:t>
            </a:r>
          </a:p>
          <a:p>
            <a:endParaRPr lang="en-US" b="1" dirty="0"/>
          </a:p>
          <a:p>
            <a:endParaRPr lang="en-US" b="1" dirty="0" smtClean="0"/>
          </a:p>
          <a:p>
            <a:r>
              <a:rPr lang="en-US" sz="3200" b="1" dirty="0" smtClean="0"/>
              <a:t>King George III promised to do whatever was necessary to crush the colonists’ </a:t>
            </a:r>
            <a:r>
              <a:rPr lang="en-US" sz="3200" b="1" i="1" u="sng" dirty="0" smtClean="0"/>
              <a:t>rebellion</a:t>
            </a:r>
            <a:r>
              <a:rPr lang="en-US" dirty="0" smtClean="0"/>
              <a:t>. </a:t>
            </a:r>
            <a:endParaRPr lang="en-US" dirty="0"/>
          </a:p>
        </p:txBody>
      </p:sp>
    </p:spTree>
    <p:extLst>
      <p:ext uri="{BB962C8B-B14F-4D97-AF65-F5344CB8AC3E}">
        <p14:creationId xmlns:p14="http://schemas.microsoft.com/office/powerpoint/2010/main" val="1952243640"/>
      </p:ext>
    </p:extLst>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90E8258-E9FC-4299-AF33-A0F6E6B847F0}" type="slidenum">
              <a:rPr lang="en-US" smtClean="0"/>
              <a:pPr>
                <a:defRPr/>
              </a:pPr>
              <a:t>32</a:t>
            </a:fld>
            <a:endParaRPr lang="en-US" dirty="0"/>
          </a:p>
        </p:txBody>
      </p:sp>
      <p:sp>
        <p:nvSpPr>
          <p:cNvPr id="3" name="Title 2"/>
          <p:cNvSpPr>
            <a:spLocks noGrp="1"/>
          </p:cNvSpPr>
          <p:nvPr>
            <p:ph type="title"/>
          </p:nvPr>
        </p:nvSpPr>
        <p:spPr/>
        <p:txBody>
          <a:bodyPr>
            <a:normAutofit fontScale="90000"/>
          </a:bodyPr>
          <a:lstStyle/>
          <a:p>
            <a:pPr algn="ctr"/>
            <a:r>
              <a:rPr lang="en-US" dirty="0" smtClean="0"/>
              <a:t>Cause 13: Declaration of Independence</a:t>
            </a:r>
            <a:endParaRPr lang="en-US" dirty="0"/>
          </a:p>
        </p:txBody>
      </p:sp>
      <p:sp>
        <p:nvSpPr>
          <p:cNvPr id="4" name="TextBox 3"/>
          <p:cNvSpPr txBox="1"/>
          <p:nvPr/>
        </p:nvSpPr>
        <p:spPr>
          <a:xfrm>
            <a:off x="457200" y="1371600"/>
            <a:ext cx="8305800" cy="5324535"/>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t>Written by </a:t>
            </a:r>
            <a:r>
              <a:rPr lang="en-US" sz="2000" b="1" dirty="0" smtClean="0"/>
              <a:t>Thomas Jefferson</a:t>
            </a:r>
          </a:p>
          <a:p>
            <a:pPr marL="342900" indent="-342900">
              <a:buFont typeface="Arial" panose="020B0604020202020204" pitchFamily="34" charset="0"/>
              <a:buChar char="•"/>
            </a:pPr>
            <a:r>
              <a:rPr lang="en-US" sz="2000" b="1" i="1" u="sng" dirty="0" smtClean="0"/>
              <a:t>Preamble</a:t>
            </a:r>
            <a:r>
              <a:rPr lang="en-US" sz="2000" dirty="0" smtClean="0"/>
              <a:t> – why the declaration was needed &amp; why the colonies had the right to break away from Britain and form a new nation.</a:t>
            </a:r>
          </a:p>
          <a:p>
            <a:pPr marL="342900" indent="-342900">
              <a:buFont typeface="Arial" panose="020B0604020202020204" pitchFamily="34" charset="0"/>
              <a:buChar char="•"/>
            </a:pPr>
            <a:r>
              <a:rPr lang="en-US" sz="2000" b="1" i="1" u="sng" dirty="0" smtClean="0"/>
              <a:t>Grievances</a:t>
            </a:r>
            <a:r>
              <a:rPr lang="en-US" sz="2000" dirty="0" smtClean="0"/>
              <a:t> – complaints against King George III and parliament</a:t>
            </a:r>
          </a:p>
          <a:p>
            <a:pPr marL="342900" indent="-342900">
              <a:buFont typeface="Arial" panose="020B0604020202020204" pitchFamily="34" charset="0"/>
              <a:buChar char="•"/>
            </a:pPr>
            <a:r>
              <a:rPr lang="en-US" sz="2000" dirty="0" smtClean="0"/>
              <a:t>See the primary source on p. 327</a:t>
            </a:r>
          </a:p>
          <a:p>
            <a:pPr marL="342900" indent="-342900">
              <a:buFont typeface="Arial" panose="020B0604020202020204" pitchFamily="34" charset="0"/>
              <a:buChar char="•"/>
            </a:pPr>
            <a:r>
              <a:rPr lang="en-US" sz="2000" b="1" i="1" u="sng" dirty="0" smtClean="0"/>
              <a:t>Natural Rights </a:t>
            </a:r>
            <a:r>
              <a:rPr lang="en-US" sz="2000" b="1" i="1" dirty="0" smtClean="0"/>
              <a:t> - </a:t>
            </a:r>
            <a:r>
              <a:rPr lang="en-US" sz="2000" b="1" i="1" u="sng" dirty="0" smtClean="0"/>
              <a:t>Life, Liberty, and the pursuit of Happiness</a:t>
            </a:r>
          </a:p>
          <a:p>
            <a:pPr marL="342900" indent="-342900">
              <a:buFont typeface="Arial" panose="020B0604020202020204" pitchFamily="34" charset="0"/>
              <a:buChar char="•"/>
            </a:pPr>
            <a:r>
              <a:rPr lang="en-US" sz="2000" dirty="0" smtClean="0"/>
              <a:t>On July 4</a:t>
            </a:r>
            <a:r>
              <a:rPr lang="en-US" sz="2000" baseline="30000" dirty="0" smtClean="0"/>
              <a:t>th</a:t>
            </a:r>
            <a:r>
              <a:rPr lang="en-US" sz="2000" dirty="0" smtClean="0"/>
              <a:t>, 1776, Congress voted to accept the Declaration’s final wording. It was read aloud on July 8</a:t>
            </a:r>
            <a:r>
              <a:rPr lang="en-US" sz="2000" baseline="30000" dirty="0" smtClean="0"/>
              <a:t>th</a:t>
            </a:r>
            <a:r>
              <a:rPr lang="en-US" sz="2000" dirty="0" smtClean="0"/>
              <a:t>, at Independence Hall in Philadelphia, PA. </a:t>
            </a:r>
          </a:p>
          <a:p>
            <a:pPr marL="342900" indent="-342900">
              <a:buFont typeface="Arial" panose="020B0604020202020204" pitchFamily="34" charset="0"/>
              <a:buChar char="•"/>
            </a:pPr>
            <a:r>
              <a:rPr lang="en-US" sz="2000" b="1" i="1" u="sng" dirty="0" smtClean="0"/>
              <a:t>John Hancock</a:t>
            </a:r>
            <a:r>
              <a:rPr lang="en-US" sz="2000" dirty="0" smtClean="0"/>
              <a:t>, </a:t>
            </a:r>
            <a:r>
              <a:rPr lang="en-US" sz="2000" i="1" dirty="0" smtClean="0"/>
              <a:t>the President of the </a:t>
            </a:r>
            <a:r>
              <a:rPr lang="en-US" sz="2000" i="1" dirty="0"/>
              <a:t>S</a:t>
            </a:r>
            <a:r>
              <a:rPr lang="en-US" sz="2000" i="1" dirty="0" smtClean="0"/>
              <a:t>econd Continental Congress, was the first to sign the Declaration of Independence. </a:t>
            </a:r>
          </a:p>
          <a:p>
            <a:pPr marL="342900" indent="-342900">
              <a:buFont typeface="Arial" panose="020B0604020202020204" pitchFamily="34" charset="0"/>
              <a:buChar char="•"/>
            </a:pPr>
            <a:r>
              <a:rPr lang="en-US" sz="2000" i="1" dirty="0" smtClean="0"/>
              <a:t>He signed it large enough for the King to read it without using his glasses.</a:t>
            </a:r>
          </a:p>
          <a:p>
            <a:pPr marL="342900" indent="-342900">
              <a:buFont typeface="Arial" panose="020B0604020202020204" pitchFamily="34" charset="0"/>
              <a:buChar char="•"/>
            </a:pPr>
            <a:r>
              <a:rPr lang="en-US" sz="2000" i="1" dirty="0" smtClean="0"/>
              <a:t>The way he signed it became so famous that the term John Hancock now means “a person’s signature.”</a:t>
            </a:r>
          </a:p>
          <a:p>
            <a:pPr marL="342900" indent="-342900">
              <a:buFont typeface="Arial" panose="020B0604020202020204" pitchFamily="34" charset="0"/>
              <a:buChar char="•"/>
            </a:pPr>
            <a:r>
              <a:rPr lang="en-US" sz="2000" dirty="0" smtClean="0"/>
              <a:t>If the Americans lost the war, the British would try the signers for </a:t>
            </a:r>
            <a:r>
              <a:rPr lang="en-US" sz="2000" i="1" u="sng" dirty="0" smtClean="0"/>
              <a:t>treason, a crime punishable by death. </a:t>
            </a:r>
          </a:p>
          <a:p>
            <a:pPr marL="342900" indent="-342900">
              <a:buFont typeface="Arial" panose="020B0604020202020204" pitchFamily="34" charset="0"/>
              <a:buChar char="•"/>
            </a:pPr>
            <a:r>
              <a:rPr lang="en-US" sz="2000" b="1" i="1" dirty="0" smtClean="0"/>
              <a:t>When the Declaration of Independence was approved in 1776, only white men who owned property could vote. </a:t>
            </a:r>
            <a:endParaRPr lang="en-US" sz="2000" b="1" i="1" dirty="0"/>
          </a:p>
        </p:txBody>
      </p:sp>
    </p:spTree>
    <p:extLst>
      <p:ext uri="{BB962C8B-B14F-4D97-AF65-F5344CB8AC3E}">
        <p14:creationId xmlns:p14="http://schemas.microsoft.com/office/powerpoint/2010/main" val="2400382"/>
      </p:ext>
    </p:extLst>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90E8258-E9FC-4299-AF33-A0F6E6B847F0}" type="slidenum">
              <a:rPr lang="en-US" smtClean="0"/>
              <a:pPr>
                <a:defRPr/>
              </a:pPr>
              <a:t>33</a:t>
            </a:fld>
            <a:endParaRPr lang="en-US" dirty="0"/>
          </a:p>
        </p:txBody>
      </p:sp>
      <p:sp>
        <p:nvSpPr>
          <p:cNvPr id="3" name="Title 2"/>
          <p:cNvSpPr>
            <a:spLocks noGrp="1"/>
          </p:cNvSpPr>
          <p:nvPr>
            <p:ph type="title"/>
          </p:nvPr>
        </p:nvSpPr>
        <p:spPr/>
        <p:txBody>
          <a:bodyPr/>
          <a:lstStyle/>
          <a:p>
            <a:r>
              <a:rPr lang="en-US" dirty="0" smtClean="0"/>
              <a:t>Historical people</a:t>
            </a:r>
            <a:endParaRPr lang="en-US" dirty="0"/>
          </a:p>
        </p:txBody>
      </p:sp>
      <p:sp>
        <p:nvSpPr>
          <p:cNvPr id="4" name="TextBox 3"/>
          <p:cNvSpPr txBox="1"/>
          <p:nvPr/>
        </p:nvSpPr>
        <p:spPr>
          <a:xfrm>
            <a:off x="914400" y="1524000"/>
            <a:ext cx="7239000" cy="4524315"/>
          </a:xfrm>
          <a:prstGeom prst="rect">
            <a:avLst/>
          </a:prstGeom>
          <a:noFill/>
        </p:spPr>
        <p:txBody>
          <a:bodyPr wrap="square" rtlCol="0">
            <a:spAutoFit/>
          </a:bodyPr>
          <a:lstStyle/>
          <a:p>
            <a:pPr marL="342900" indent="-342900">
              <a:buFont typeface="Arial" panose="020B0604020202020204" pitchFamily="34" charset="0"/>
              <a:buChar char="•"/>
            </a:pPr>
            <a:r>
              <a:rPr lang="en-US" dirty="0" smtClean="0"/>
              <a:t>Patrick Henry – Give me Liberty or Give me Death – House Burgesses in VA.</a:t>
            </a:r>
          </a:p>
          <a:p>
            <a:pPr marL="342900" indent="-342900">
              <a:buFont typeface="Arial" panose="020B0604020202020204" pitchFamily="34" charset="0"/>
              <a:buChar char="•"/>
            </a:pPr>
            <a:r>
              <a:rPr lang="en-US" dirty="0" smtClean="0"/>
              <a:t>Thomas Paine – wrote the pamphlet titled Common Sense</a:t>
            </a:r>
          </a:p>
          <a:p>
            <a:pPr marL="342900" indent="-342900">
              <a:buFont typeface="Arial" panose="020B0604020202020204" pitchFamily="34" charset="0"/>
              <a:buChar char="•"/>
            </a:pPr>
            <a:r>
              <a:rPr lang="en-US" dirty="0" smtClean="0"/>
              <a:t>King George III, George Washington, Thomas Jefferson, Paul Revere, Minutemen, Sons of Liberty, Benjamin Franklin, John Hancock, John Adams, Samuel Adams, </a:t>
            </a:r>
          </a:p>
          <a:p>
            <a:pPr marL="342900" indent="-342900">
              <a:buFont typeface="Arial" panose="020B0604020202020204" pitchFamily="34" charset="0"/>
              <a:buChar char="•"/>
            </a:pPr>
            <a:r>
              <a:rPr lang="en-US" dirty="0" smtClean="0"/>
              <a:t>Benedict </a:t>
            </a:r>
            <a:r>
              <a:rPr lang="en-US" dirty="0"/>
              <a:t>A</a:t>
            </a:r>
            <a:r>
              <a:rPr lang="en-US" dirty="0" smtClean="0"/>
              <a:t>rnold – was a Continental Army Officer and later became a </a:t>
            </a:r>
            <a:r>
              <a:rPr lang="en-US" b="1" dirty="0" smtClean="0"/>
              <a:t>traitor</a:t>
            </a:r>
            <a:r>
              <a:rPr lang="en-US" dirty="0" smtClean="0"/>
              <a:t> &amp; helped the British.</a:t>
            </a:r>
          </a:p>
          <a:p>
            <a:pPr marL="342900" indent="-342900">
              <a:buFont typeface="Arial" panose="020B0604020202020204" pitchFamily="34" charset="0"/>
              <a:buChar char="•"/>
            </a:pPr>
            <a:r>
              <a:rPr lang="en-US" dirty="0" smtClean="0"/>
              <a:t>Lord Cornwallis – British General that surrendered at Yorktown, Virginia. </a:t>
            </a:r>
            <a:endParaRPr lang="en-US" dirty="0"/>
          </a:p>
        </p:txBody>
      </p:sp>
    </p:spTree>
    <p:extLst>
      <p:ext uri="{BB962C8B-B14F-4D97-AF65-F5344CB8AC3E}">
        <p14:creationId xmlns:p14="http://schemas.microsoft.com/office/powerpoint/2010/main" val="2758810297"/>
      </p:ext>
    </p:extLst>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90E8258-E9FC-4299-AF33-A0F6E6B847F0}" type="slidenum">
              <a:rPr lang="en-US" smtClean="0"/>
              <a:pPr>
                <a:defRPr/>
              </a:pPr>
              <a:t>34</a:t>
            </a:fld>
            <a:endParaRPr lang="en-US" dirty="0"/>
          </a:p>
        </p:txBody>
      </p:sp>
      <p:sp>
        <p:nvSpPr>
          <p:cNvPr id="3" name="Title 2"/>
          <p:cNvSpPr>
            <a:spLocks noGrp="1"/>
          </p:cNvSpPr>
          <p:nvPr>
            <p:ph type="title"/>
          </p:nvPr>
        </p:nvSpPr>
        <p:spPr/>
        <p:txBody>
          <a:bodyPr>
            <a:normAutofit/>
          </a:bodyPr>
          <a:lstStyle/>
          <a:p>
            <a:pPr algn="ctr"/>
            <a:r>
              <a:rPr lang="en-US" sz="6000" dirty="0" smtClean="0"/>
              <a:t>Vocabulary</a:t>
            </a:r>
            <a:endParaRPr lang="en-US" sz="6000" dirty="0"/>
          </a:p>
        </p:txBody>
      </p:sp>
      <p:sp>
        <p:nvSpPr>
          <p:cNvPr id="4" name="TextBox 3"/>
          <p:cNvSpPr txBox="1"/>
          <p:nvPr/>
        </p:nvSpPr>
        <p:spPr>
          <a:xfrm>
            <a:off x="685800" y="1524000"/>
            <a:ext cx="8305800" cy="5016758"/>
          </a:xfrm>
          <a:prstGeom prst="rect">
            <a:avLst/>
          </a:prstGeom>
          <a:noFill/>
        </p:spPr>
        <p:txBody>
          <a:bodyPr wrap="square" rtlCol="0">
            <a:spAutoFit/>
          </a:bodyPr>
          <a:lstStyle/>
          <a:p>
            <a:r>
              <a:rPr lang="en-US" sz="3600" dirty="0" smtClean="0"/>
              <a:t>Articles of Confederation, Revolution, patriotism, patriots, interdependence, independence, representation, natural rights, loyalists, neutral, preamble, &amp; grievances</a:t>
            </a:r>
          </a:p>
          <a:p>
            <a:r>
              <a:rPr lang="en-US" sz="3600" dirty="0" smtClean="0"/>
              <a:t> </a:t>
            </a:r>
          </a:p>
          <a:p>
            <a:r>
              <a:rPr lang="en-US" b="1" i="1" dirty="0" smtClean="0"/>
              <a:t>**</a:t>
            </a:r>
            <a:r>
              <a:rPr lang="en-US" sz="4400" b="1" i="1" dirty="0" smtClean="0"/>
              <a:t>Tyranny </a:t>
            </a:r>
            <a:r>
              <a:rPr lang="en-US" b="1" i="1" dirty="0" smtClean="0"/>
              <a:t>– cruel use of power – cruelty &amp; injustice in the exercise of power or authority over others and the abuse of power</a:t>
            </a:r>
          </a:p>
          <a:p>
            <a:endParaRPr lang="en-US" b="1" i="1" dirty="0"/>
          </a:p>
          <a:p>
            <a:r>
              <a:rPr lang="en-US" b="1" i="1" dirty="0" smtClean="0"/>
              <a:t>Treason – working against ones own government</a:t>
            </a:r>
            <a:endParaRPr lang="en-US" b="1" i="1" dirty="0"/>
          </a:p>
        </p:txBody>
      </p:sp>
    </p:spTree>
    <p:extLst>
      <p:ext uri="{BB962C8B-B14F-4D97-AF65-F5344CB8AC3E}">
        <p14:creationId xmlns:p14="http://schemas.microsoft.com/office/powerpoint/2010/main" val="900563743"/>
      </p:ext>
    </p:extLst>
  </p:cSld>
  <p:clrMapOvr>
    <a:masterClrMapping/>
  </p:clrMapOvr>
  <p:transition spd="med">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690E8258-E9FC-4299-AF33-A0F6E6B847F0}" type="slidenum">
              <a:rPr lang="en-US" smtClean="0"/>
              <a:pPr>
                <a:defRPr/>
              </a:pPr>
              <a:t>35</a:t>
            </a:fld>
            <a:endParaRPr lang="en-US" dirty="0"/>
          </a:p>
        </p:txBody>
      </p:sp>
      <p:sp>
        <p:nvSpPr>
          <p:cNvPr id="2" name="Title 1"/>
          <p:cNvSpPr>
            <a:spLocks noGrp="1"/>
          </p:cNvSpPr>
          <p:nvPr>
            <p:ph type="title"/>
          </p:nvPr>
        </p:nvSpPr>
        <p:spPr>
          <a:xfrm>
            <a:off x="457200" y="493216"/>
            <a:ext cx="8229600" cy="1219200"/>
          </a:xfrm>
        </p:spPr>
        <p:txBody>
          <a:bodyPr>
            <a:normAutofit fontScale="90000"/>
          </a:bodyPr>
          <a:lstStyle/>
          <a:p>
            <a:pPr algn="ctr"/>
            <a:r>
              <a:rPr lang="en-US" sz="3600" b="1" dirty="0" smtClean="0">
                <a:solidFill>
                  <a:schemeClr val="tx1"/>
                </a:solidFill>
                <a:effectLst>
                  <a:outerShdw dist="38100" dir="5400000" algn="t" rotWithShape="0">
                    <a:prstClr val="black"/>
                  </a:outerShdw>
                </a:effectLst>
                <a:latin typeface="Times New Roman" pitchFamily="18" charset="0"/>
                <a:ea typeface="+mn-ea"/>
                <a:cs typeface="+mn-cs"/>
              </a:rPr>
              <a:t>Review: The Road to the War</a:t>
            </a:r>
            <a:br>
              <a:rPr lang="en-US" sz="3600" b="1" dirty="0" smtClean="0">
                <a:solidFill>
                  <a:schemeClr val="tx1"/>
                </a:solidFill>
                <a:effectLst>
                  <a:outerShdw dist="38100" dir="5400000" algn="t" rotWithShape="0">
                    <a:prstClr val="black"/>
                  </a:outerShdw>
                </a:effectLst>
                <a:latin typeface="Times New Roman" pitchFamily="18" charset="0"/>
                <a:ea typeface="+mn-ea"/>
                <a:cs typeface="+mn-cs"/>
              </a:rPr>
            </a:br>
            <a:r>
              <a:rPr lang="en-US" sz="3600" b="1" dirty="0" smtClean="0">
                <a:solidFill>
                  <a:schemeClr val="tx1"/>
                </a:solidFill>
                <a:effectLst>
                  <a:outerShdw dist="38100" dir="5400000" algn="t" rotWithShape="0">
                    <a:prstClr val="black"/>
                  </a:outerShdw>
                </a:effectLst>
                <a:latin typeface="Times New Roman" pitchFamily="18" charset="0"/>
                <a:ea typeface="+mn-ea"/>
                <a:cs typeface="+mn-cs"/>
              </a:rPr>
              <a:t> Causes of the American Revolutionary War</a:t>
            </a:r>
            <a:endParaRPr lang="en-US" sz="3600" b="1" dirty="0">
              <a:solidFill>
                <a:schemeClr val="tx1"/>
              </a:solidFill>
              <a:effectLst>
                <a:outerShdw dist="38100" dir="5400000" algn="t" rotWithShape="0">
                  <a:prstClr val="black"/>
                </a:outerShdw>
              </a:effectLst>
              <a:latin typeface="Times New Roman" pitchFamily="18" charset="0"/>
              <a:ea typeface="+mn-ea"/>
              <a:cs typeface="+mn-cs"/>
            </a:endParaRPr>
          </a:p>
        </p:txBody>
      </p:sp>
      <p:sp>
        <p:nvSpPr>
          <p:cNvPr id="4" name="TextBox 3"/>
          <p:cNvSpPr txBox="1"/>
          <p:nvPr/>
        </p:nvSpPr>
        <p:spPr>
          <a:xfrm>
            <a:off x="1447800" y="1981200"/>
            <a:ext cx="6248400" cy="4355038"/>
          </a:xfrm>
          <a:prstGeom prst="rect">
            <a:avLst/>
          </a:prstGeom>
          <a:noFill/>
        </p:spPr>
        <p:txBody>
          <a:bodyPr wrap="square" rtlCol="0">
            <a:spAutoFit/>
          </a:bodyPr>
          <a:lstStyle/>
          <a:p>
            <a:pPr marL="274320" indent="-274320" eaLnBrk="1" hangingPunct="1">
              <a:spcBef>
                <a:spcPts val="600"/>
              </a:spcBef>
              <a:buClr>
                <a:schemeClr val="accent2"/>
              </a:buClr>
              <a:buSzPct val="85000"/>
              <a:buFont typeface="Wingdings" pitchFamily="2" charset="2"/>
              <a:buChar char="v"/>
              <a:defRPr/>
            </a:pPr>
            <a:r>
              <a:rPr lang="en-US" sz="2800" dirty="0" smtClean="0">
                <a:effectLst>
                  <a:outerShdw dist="38100" dir="5400000" algn="t" rotWithShape="0">
                    <a:prstClr val="black"/>
                  </a:outerShdw>
                </a:effectLst>
                <a:latin typeface="+mn-lt"/>
              </a:rPr>
              <a:t>French &amp; Indian War</a:t>
            </a:r>
          </a:p>
          <a:p>
            <a:pPr marL="274320" indent="-274320" eaLnBrk="1" hangingPunct="1">
              <a:spcBef>
                <a:spcPts val="600"/>
              </a:spcBef>
              <a:buClr>
                <a:schemeClr val="accent2"/>
              </a:buClr>
              <a:buSzPct val="85000"/>
              <a:buFont typeface="Wingdings" pitchFamily="2" charset="2"/>
              <a:buChar char="v"/>
              <a:defRPr/>
            </a:pPr>
            <a:r>
              <a:rPr lang="en-US" sz="2800" dirty="0" smtClean="0">
                <a:effectLst>
                  <a:outerShdw dist="38100" dir="5400000" algn="t" rotWithShape="0">
                    <a:prstClr val="black"/>
                  </a:outerShdw>
                </a:effectLst>
                <a:latin typeface="+mn-lt"/>
              </a:rPr>
              <a:t>Proclamation of 1763 (Ohio Valley)</a:t>
            </a:r>
          </a:p>
          <a:p>
            <a:pPr marL="274320" indent="-274320" eaLnBrk="1" hangingPunct="1">
              <a:spcBef>
                <a:spcPts val="600"/>
              </a:spcBef>
              <a:buClr>
                <a:schemeClr val="accent2"/>
              </a:buClr>
              <a:buSzPct val="85000"/>
              <a:buFont typeface="Wingdings" pitchFamily="2" charset="2"/>
              <a:buChar char="v"/>
              <a:defRPr/>
            </a:pPr>
            <a:r>
              <a:rPr lang="en-US" sz="2800" dirty="0" smtClean="0">
                <a:effectLst>
                  <a:outerShdw dist="38100" dir="5400000" algn="t" rotWithShape="0">
                    <a:prstClr val="black"/>
                  </a:outerShdw>
                </a:effectLst>
                <a:latin typeface="+mn-lt"/>
              </a:rPr>
              <a:t>Britain’s Budget (Need for money)</a:t>
            </a:r>
          </a:p>
          <a:p>
            <a:pPr marL="274320" indent="-274320" eaLnBrk="1" hangingPunct="1">
              <a:spcBef>
                <a:spcPts val="600"/>
              </a:spcBef>
              <a:buClr>
                <a:schemeClr val="accent2"/>
              </a:buClr>
              <a:buSzPct val="85000"/>
              <a:buFont typeface="Wingdings" pitchFamily="2" charset="2"/>
              <a:buChar char="v"/>
              <a:defRPr/>
            </a:pPr>
            <a:r>
              <a:rPr lang="en-US" sz="2800" dirty="0" smtClean="0">
                <a:effectLst>
                  <a:outerShdw dist="38100" dir="5400000" algn="t" rotWithShape="0">
                    <a:prstClr val="black"/>
                  </a:outerShdw>
                </a:effectLst>
                <a:latin typeface="+mn-lt"/>
              </a:rPr>
              <a:t>Britain’s Imperial Policies &amp; Parliament</a:t>
            </a:r>
          </a:p>
          <a:p>
            <a:pPr marL="274320" indent="-274320" eaLnBrk="1" hangingPunct="1">
              <a:spcBef>
                <a:spcPts val="600"/>
              </a:spcBef>
              <a:buClr>
                <a:schemeClr val="accent2"/>
              </a:buClr>
              <a:buSzPct val="85000"/>
              <a:buFont typeface="Wingdings" pitchFamily="2" charset="2"/>
              <a:buChar char="v"/>
              <a:defRPr/>
            </a:pPr>
            <a:r>
              <a:rPr lang="en-US" sz="2800" dirty="0" smtClean="0">
                <a:effectLst>
                  <a:outerShdw dist="38100" dir="5400000" algn="t" rotWithShape="0">
                    <a:prstClr val="black"/>
                  </a:outerShdw>
                </a:effectLst>
                <a:latin typeface="+mn-lt"/>
              </a:rPr>
              <a:t>Sugar Act 1764</a:t>
            </a:r>
          </a:p>
          <a:p>
            <a:pPr marL="274320" indent="-274320" eaLnBrk="1" hangingPunct="1">
              <a:spcBef>
                <a:spcPts val="600"/>
              </a:spcBef>
              <a:buClr>
                <a:schemeClr val="accent2"/>
              </a:buClr>
              <a:buSzPct val="85000"/>
              <a:buFont typeface="Wingdings" pitchFamily="2" charset="2"/>
              <a:buChar char="v"/>
              <a:defRPr/>
            </a:pPr>
            <a:r>
              <a:rPr lang="en-US" sz="2800" dirty="0" smtClean="0">
                <a:effectLst>
                  <a:outerShdw dist="38100" dir="5400000" algn="t" rotWithShape="0">
                    <a:prstClr val="black"/>
                  </a:outerShdw>
                </a:effectLst>
                <a:latin typeface="+mn-lt"/>
              </a:rPr>
              <a:t>Stamp Act 1765</a:t>
            </a:r>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90E8258-E9FC-4299-AF33-A0F6E6B847F0}" type="slidenum">
              <a:rPr lang="en-US" smtClean="0"/>
              <a:pPr>
                <a:defRPr/>
              </a:pPr>
              <a:t>36</a:t>
            </a:fld>
            <a:endParaRPr lang="en-US" dirty="0"/>
          </a:p>
        </p:txBody>
      </p:sp>
      <p:sp>
        <p:nvSpPr>
          <p:cNvPr id="4" name="Rectangle 3"/>
          <p:cNvSpPr/>
          <p:nvPr/>
        </p:nvSpPr>
        <p:spPr>
          <a:xfrm>
            <a:off x="1143000" y="2057401"/>
            <a:ext cx="7620000" cy="4939814"/>
          </a:xfrm>
          <a:prstGeom prst="rect">
            <a:avLst/>
          </a:prstGeom>
        </p:spPr>
        <p:txBody>
          <a:bodyPr wrap="square">
            <a:spAutoFit/>
          </a:bodyPr>
          <a:lstStyle/>
          <a:p>
            <a:pPr marL="274320" indent="-274320" eaLnBrk="1" hangingPunct="1">
              <a:spcBef>
                <a:spcPts val="600"/>
              </a:spcBef>
              <a:buClr>
                <a:schemeClr val="accent2"/>
              </a:buClr>
              <a:buSzPct val="85000"/>
              <a:buFont typeface="Wingdings" pitchFamily="2" charset="2"/>
              <a:buChar char="v"/>
              <a:defRPr/>
            </a:pPr>
            <a:r>
              <a:rPr lang="en-US" sz="2800" dirty="0" smtClean="0">
                <a:effectLst>
                  <a:outerShdw dist="38100" dir="5400000" algn="t" rotWithShape="0">
                    <a:prstClr val="black"/>
                  </a:outerShdw>
                </a:effectLst>
                <a:latin typeface="+mn-lt"/>
              </a:rPr>
              <a:t>Townshend Acts 1767</a:t>
            </a:r>
          </a:p>
          <a:p>
            <a:pPr marL="274320" indent="-274320" eaLnBrk="1" hangingPunct="1">
              <a:spcBef>
                <a:spcPts val="600"/>
              </a:spcBef>
              <a:buClr>
                <a:schemeClr val="accent2"/>
              </a:buClr>
              <a:buSzPct val="85000"/>
              <a:buFont typeface="Wingdings" pitchFamily="2" charset="2"/>
              <a:buChar char="v"/>
              <a:defRPr/>
            </a:pPr>
            <a:r>
              <a:rPr lang="en-US" sz="2800" dirty="0" smtClean="0">
                <a:effectLst>
                  <a:outerShdw dist="38100" dir="5400000" algn="t" rotWithShape="0">
                    <a:prstClr val="black"/>
                  </a:outerShdw>
                </a:effectLst>
                <a:latin typeface="+mn-lt"/>
              </a:rPr>
              <a:t>Coercive Acts 1774</a:t>
            </a:r>
          </a:p>
          <a:p>
            <a:pPr marL="274320" indent="-274320" eaLnBrk="1" hangingPunct="1">
              <a:spcBef>
                <a:spcPts val="600"/>
              </a:spcBef>
              <a:buClr>
                <a:schemeClr val="accent2"/>
              </a:buClr>
              <a:buSzPct val="85000"/>
              <a:buFont typeface="Wingdings" pitchFamily="2" charset="2"/>
              <a:buChar char="v"/>
              <a:defRPr/>
            </a:pPr>
            <a:r>
              <a:rPr lang="en-US" sz="2800" dirty="0" smtClean="0">
                <a:effectLst>
                  <a:outerShdw dist="38100" dir="5400000" algn="t" rotWithShape="0">
                    <a:prstClr val="black"/>
                  </a:outerShdw>
                </a:effectLst>
                <a:latin typeface="+mn-lt"/>
              </a:rPr>
              <a:t>Sons &amp; Daughters of Liberty</a:t>
            </a:r>
          </a:p>
          <a:p>
            <a:pPr marL="274320" indent="-274320" eaLnBrk="1" hangingPunct="1">
              <a:spcBef>
                <a:spcPts val="600"/>
              </a:spcBef>
              <a:buClr>
                <a:schemeClr val="accent2"/>
              </a:buClr>
              <a:buSzPct val="85000"/>
              <a:buFont typeface="Wingdings" pitchFamily="2" charset="2"/>
              <a:buChar char="v"/>
              <a:defRPr/>
            </a:pPr>
            <a:r>
              <a:rPr lang="en-US" sz="2800" dirty="0" smtClean="0">
                <a:effectLst>
                  <a:outerShdw dist="38100" dir="5400000" algn="t" rotWithShape="0">
                    <a:prstClr val="black"/>
                  </a:outerShdw>
                </a:effectLst>
                <a:latin typeface="+mn-lt"/>
              </a:rPr>
              <a:t>The Boston Massacre</a:t>
            </a:r>
          </a:p>
          <a:p>
            <a:pPr marL="274320" indent="-274320" eaLnBrk="1" hangingPunct="1">
              <a:spcBef>
                <a:spcPts val="600"/>
              </a:spcBef>
              <a:buClr>
                <a:schemeClr val="accent2"/>
              </a:buClr>
              <a:buSzPct val="85000"/>
              <a:buFont typeface="Wingdings" pitchFamily="2" charset="2"/>
              <a:buChar char="v"/>
              <a:defRPr/>
            </a:pPr>
            <a:r>
              <a:rPr lang="en-US" sz="2800" dirty="0" smtClean="0">
                <a:effectLst>
                  <a:outerShdw dist="38100" dir="5400000" algn="t" rotWithShape="0">
                    <a:prstClr val="black"/>
                  </a:outerShdw>
                </a:effectLst>
                <a:latin typeface="+mn-lt"/>
              </a:rPr>
              <a:t>The Boston Tea Party – Coercive Acts of 1774</a:t>
            </a:r>
          </a:p>
          <a:p>
            <a:pPr marL="274320" indent="-274320" eaLnBrk="1" hangingPunct="1">
              <a:spcBef>
                <a:spcPts val="600"/>
              </a:spcBef>
              <a:buClr>
                <a:schemeClr val="accent2"/>
              </a:buClr>
              <a:buSzPct val="85000"/>
              <a:buFont typeface="Wingdings" pitchFamily="2" charset="2"/>
              <a:buChar char="v"/>
              <a:defRPr/>
            </a:pPr>
            <a:r>
              <a:rPr lang="en-US" sz="2800" dirty="0" smtClean="0">
                <a:effectLst>
                  <a:outerShdw dist="38100" dir="5400000" algn="t" rotWithShape="0">
                    <a:prstClr val="black"/>
                  </a:outerShdw>
                </a:effectLst>
                <a:latin typeface="+mn-lt"/>
              </a:rPr>
              <a:t>First &amp; Second Continental Congress</a:t>
            </a:r>
          </a:p>
          <a:p>
            <a:pPr marL="274320" indent="-274320" eaLnBrk="1" hangingPunct="1">
              <a:spcBef>
                <a:spcPts val="600"/>
              </a:spcBef>
              <a:buClr>
                <a:schemeClr val="accent2"/>
              </a:buClr>
              <a:buSzPct val="85000"/>
              <a:buFont typeface="Wingdings" pitchFamily="2" charset="2"/>
              <a:buChar char="v"/>
              <a:defRPr/>
            </a:pPr>
            <a:r>
              <a:rPr lang="en-US" sz="2800" dirty="0" smtClean="0">
                <a:effectLst>
                  <a:outerShdw dist="38100" dir="5400000" algn="t" rotWithShape="0">
                    <a:prstClr val="black"/>
                  </a:outerShdw>
                </a:effectLst>
                <a:latin typeface="+mn-lt"/>
              </a:rPr>
              <a:t>Declaration of Independence</a:t>
            </a:r>
          </a:p>
          <a:p>
            <a:pPr marL="274320" indent="-274320" eaLnBrk="1" hangingPunct="1">
              <a:spcBef>
                <a:spcPts val="600"/>
              </a:spcBef>
              <a:buClr>
                <a:schemeClr val="accent2"/>
              </a:buClr>
              <a:buSzPct val="85000"/>
              <a:buFont typeface="Wingdings" pitchFamily="2" charset="2"/>
              <a:buChar char="v"/>
              <a:defRPr/>
            </a:pPr>
            <a:r>
              <a:rPr lang="en-US" sz="2800" dirty="0" smtClean="0">
                <a:effectLst>
                  <a:outerShdw dist="38100" dir="5400000" algn="t" rotWithShape="0">
                    <a:prstClr val="black"/>
                  </a:outerShdw>
                </a:effectLst>
                <a:latin typeface="+mn-lt"/>
              </a:rPr>
              <a:t>Lexington, Concord, &amp; Breed’s Hill (Bunker Hill)</a:t>
            </a:r>
          </a:p>
        </p:txBody>
      </p:sp>
      <p:sp>
        <p:nvSpPr>
          <p:cNvPr id="5" name="Title 1"/>
          <p:cNvSpPr>
            <a:spLocks noGrp="1"/>
          </p:cNvSpPr>
          <p:nvPr>
            <p:ph type="title"/>
          </p:nvPr>
        </p:nvSpPr>
        <p:spPr>
          <a:xfrm>
            <a:off x="457200" y="873233"/>
            <a:ext cx="8229600" cy="1219200"/>
          </a:xfrm>
        </p:spPr>
        <p:txBody>
          <a:bodyPr>
            <a:normAutofit/>
          </a:bodyPr>
          <a:lstStyle/>
          <a:p>
            <a:pPr algn="ctr"/>
            <a:r>
              <a:rPr lang="en-US" sz="3600" b="1" dirty="0" smtClean="0">
                <a:solidFill>
                  <a:schemeClr val="tx1"/>
                </a:solidFill>
                <a:effectLst>
                  <a:outerShdw dist="38100" dir="5400000" algn="t" rotWithShape="0">
                    <a:prstClr val="black"/>
                  </a:outerShdw>
                </a:effectLst>
                <a:latin typeface="Times New Roman" pitchFamily="18" charset="0"/>
                <a:ea typeface="+mn-ea"/>
                <a:cs typeface="+mn-cs"/>
              </a:rPr>
              <a:t>Review: The Road to the War</a:t>
            </a:r>
            <a:br>
              <a:rPr lang="en-US" sz="3600" b="1" dirty="0" smtClean="0">
                <a:solidFill>
                  <a:schemeClr val="tx1"/>
                </a:solidFill>
                <a:effectLst>
                  <a:outerShdw dist="38100" dir="5400000" algn="t" rotWithShape="0">
                    <a:prstClr val="black"/>
                  </a:outerShdw>
                </a:effectLst>
                <a:latin typeface="Times New Roman" pitchFamily="18" charset="0"/>
                <a:ea typeface="+mn-ea"/>
                <a:cs typeface="+mn-cs"/>
              </a:rPr>
            </a:br>
            <a:r>
              <a:rPr lang="en-US" sz="3600" b="1" dirty="0" smtClean="0">
                <a:solidFill>
                  <a:schemeClr val="tx1"/>
                </a:solidFill>
                <a:effectLst>
                  <a:outerShdw dist="38100" dir="5400000" algn="t" rotWithShape="0">
                    <a:prstClr val="black"/>
                  </a:outerShdw>
                </a:effectLst>
                <a:latin typeface="Times New Roman" pitchFamily="18" charset="0"/>
                <a:ea typeface="+mn-ea"/>
                <a:cs typeface="+mn-cs"/>
              </a:rPr>
              <a:t>Causes of the American Revolutionary War</a:t>
            </a:r>
            <a:endParaRPr lang="en-US" sz="3600" b="1" dirty="0">
              <a:solidFill>
                <a:schemeClr val="tx1"/>
              </a:solidFill>
              <a:effectLst>
                <a:outerShdw dist="38100" dir="5400000" algn="t" rotWithShape="0">
                  <a:prstClr val="black"/>
                </a:outerShdw>
              </a:effectLst>
              <a:latin typeface="Times New Roman" pitchFamily="18" charset="0"/>
              <a:ea typeface="+mn-ea"/>
              <a:cs typeface="+mn-cs"/>
            </a:endParaRPr>
          </a:p>
        </p:txBody>
      </p:sp>
    </p:spTree>
  </p:cSld>
  <p:clrMapOvr>
    <a:masterClrMapping/>
  </p:clrMapOvr>
  <p:transition spd="med">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90E8258-E9FC-4299-AF33-A0F6E6B847F0}" type="slidenum">
              <a:rPr lang="en-US" smtClean="0"/>
              <a:pPr>
                <a:defRPr/>
              </a:pPr>
              <a:t>37</a:t>
            </a:fld>
            <a:endParaRPr lang="en-US" dirty="0"/>
          </a:p>
        </p:txBody>
      </p:sp>
      <p:sp>
        <p:nvSpPr>
          <p:cNvPr id="3" name="Title 2"/>
          <p:cNvSpPr>
            <a:spLocks noGrp="1"/>
          </p:cNvSpPr>
          <p:nvPr>
            <p:ph type="title"/>
          </p:nvPr>
        </p:nvSpPr>
        <p:spPr/>
        <p:txBody>
          <a:bodyPr/>
          <a:lstStyle/>
          <a:p>
            <a:pPr algn="ctr"/>
            <a:r>
              <a:rPr lang="en-US" dirty="0" smtClean="0"/>
              <a:t>Articles of Confederation</a:t>
            </a:r>
            <a:endParaRPr lang="en-US" dirty="0"/>
          </a:p>
        </p:txBody>
      </p:sp>
      <p:sp>
        <p:nvSpPr>
          <p:cNvPr id="4" name="TextBox 3"/>
          <p:cNvSpPr txBox="1"/>
          <p:nvPr/>
        </p:nvSpPr>
        <p:spPr>
          <a:xfrm>
            <a:off x="762000" y="1600200"/>
            <a:ext cx="7848600" cy="2062103"/>
          </a:xfrm>
          <a:prstGeom prst="rect">
            <a:avLst/>
          </a:prstGeom>
          <a:noFill/>
        </p:spPr>
        <p:txBody>
          <a:bodyPr wrap="square" rtlCol="0">
            <a:spAutoFit/>
          </a:bodyPr>
          <a:lstStyle/>
          <a:p>
            <a:pPr algn="ctr"/>
            <a:r>
              <a:rPr lang="en-US" sz="3200" b="1" dirty="0" smtClean="0"/>
              <a:t>WEAKNESSES</a:t>
            </a:r>
          </a:p>
          <a:p>
            <a:pPr algn="ctr"/>
            <a:endParaRPr lang="en-US" dirty="0" smtClean="0"/>
          </a:p>
          <a:p>
            <a:pPr marL="342900" indent="-342900">
              <a:buFont typeface="Arial" panose="020B0604020202020204" pitchFamily="34" charset="0"/>
              <a:buChar char="•"/>
            </a:pPr>
            <a:r>
              <a:rPr lang="en-US" dirty="0" smtClean="0"/>
              <a:t>Left most power with the states</a:t>
            </a:r>
          </a:p>
          <a:p>
            <a:pPr marL="342900" indent="-342900">
              <a:buFont typeface="Arial" panose="020B0604020202020204" pitchFamily="34" charset="0"/>
              <a:buChar char="•"/>
            </a:pPr>
            <a:r>
              <a:rPr lang="en-US" dirty="0" smtClean="0"/>
              <a:t>Limited the power of a national government</a:t>
            </a:r>
          </a:p>
          <a:p>
            <a:pPr marL="342900" indent="-342900">
              <a:buFont typeface="Arial" panose="020B0604020202020204" pitchFamily="34" charset="0"/>
              <a:buChar char="•"/>
            </a:pPr>
            <a:r>
              <a:rPr lang="en-US" dirty="0" smtClean="0"/>
              <a:t>Reread pages 330-331 in your text book. </a:t>
            </a:r>
            <a:endParaRPr lang="en-US" dirty="0"/>
          </a:p>
        </p:txBody>
      </p:sp>
    </p:spTree>
    <p:extLst>
      <p:ext uri="{BB962C8B-B14F-4D97-AF65-F5344CB8AC3E}">
        <p14:creationId xmlns:p14="http://schemas.microsoft.com/office/powerpoint/2010/main" val="2029850356"/>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1" name="Content Placeholder 2"/>
          <p:cNvSpPr>
            <a:spLocks noGrp="1"/>
          </p:cNvSpPr>
          <p:nvPr>
            <p:ph idx="1"/>
          </p:nvPr>
        </p:nvSpPr>
        <p:spPr bwMode="auto">
          <a:xfrm>
            <a:off x="381000" y="2057402"/>
            <a:ext cx="8458200" cy="4001095"/>
          </a:xfrm>
          <a:ln>
            <a:miter lim="800000"/>
            <a:headEnd/>
            <a:tailEnd/>
          </a:ln>
        </p:spPr>
        <p:txBody>
          <a:bodyPr vert="horz" wrap="square" lIns="91440" tIns="45720" rIns="91440" bIns="45720" numCol="1" anchor="t" anchorCtr="0" compatLnSpc="1">
            <a:prstTxWarp prst="textNoShape">
              <a:avLst/>
            </a:prstTxWarp>
            <a:spAutoFit/>
          </a:bodyPr>
          <a:lstStyle/>
          <a:p>
            <a:pPr>
              <a:defRPr/>
            </a:pPr>
            <a:endParaRPr lang="en-US" dirty="0" smtClean="0">
              <a:effectLst>
                <a:outerShdw dist="38100" dir="5400000" algn="t" rotWithShape="0">
                  <a:prstClr val="black"/>
                </a:outerShdw>
              </a:effectLst>
            </a:endParaRPr>
          </a:p>
          <a:p>
            <a:pPr>
              <a:buFont typeface="Wingdings" pitchFamily="2" charset="2"/>
              <a:buChar char="v"/>
              <a:defRPr/>
            </a:pPr>
            <a:r>
              <a:rPr lang="en-US" dirty="0" smtClean="0">
                <a:effectLst>
                  <a:outerShdw dist="38100" dir="5400000" algn="t" rotWithShape="0">
                    <a:prstClr val="black"/>
                  </a:outerShdw>
                </a:effectLst>
              </a:rPr>
              <a:t> Colonists knew they needed help if they were going to win the war. They asked Parliament for help.</a:t>
            </a:r>
          </a:p>
          <a:p>
            <a:pPr>
              <a:buFont typeface="Wingdings" pitchFamily="2" charset="2"/>
              <a:buChar char="v"/>
              <a:defRPr/>
            </a:pPr>
            <a:r>
              <a:rPr lang="en-US" b="1" i="1" u="sng" dirty="0" smtClean="0">
                <a:effectLst>
                  <a:outerShdw dist="38100" dir="5400000" algn="t" rotWithShape="0">
                    <a:prstClr val="black"/>
                  </a:outerShdw>
                </a:effectLst>
              </a:rPr>
              <a:t>Parliament – the lawmaking branch of the British government            </a:t>
            </a:r>
          </a:p>
          <a:p>
            <a:pPr>
              <a:buFont typeface="Wingdings" pitchFamily="2" charset="2"/>
              <a:buChar char="v"/>
              <a:defRPr/>
            </a:pPr>
            <a:r>
              <a:rPr lang="en-US" dirty="0" smtClean="0">
                <a:effectLst>
                  <a:outerShdw dist="38100" dir="5400000" algn="t" rotWithShape="0">
                    <a:prstClr val="black"/>
                  </a:outerShdw>
                </a:effectLst>
              </a:rPr>
              <a:t>Parliament sent more troops &amp; supplies to the colonies.</a:t>
            </a:r>
          </a:p>
          <a:p>
            <a:pPr>
              <a:buFont typeface="Wingdings" pitchFamily="2" charset="2"/>
              <a:buChar char="v"/>
              <a:defRPr/>
            </a:pPr>
            <a:r>
              <a:rPr lang="en-US" dirty="0" smtClean="0">
                <a:effectLst>
                  <a:outerShdw dist="38100" dir="5400000" algn="t" rotWithShape="0">
                    <a:prstClr val="black"/>
                  </a:outerShdw>
                </a:effectLst>
              </a:rPr>
              <a:t>The war slowly turned in their favor.</a:t>
            </a:r>
          </a:p>
        </p:txBody>
      </p:sp>
      <p:sp>
        <p:nvSpPr>
          <p:cNvPr id="4" name="Slide Number Placeholder 3"/>
          <p:cNvSpPr>
            <a:spLocks noGrp="1"/>
          </p:cNvSpPr>
          <p:nvPr>
            <p:ph type="sldNum" sz="quarter" idx="15"/>
          </p:nvPr>
        </p:nvSpPr>
        <p:spPr/>
        <p:txBody>
          <a:bodyPr/>
          <a:lstStyle/>
          <a:p>
            <a:pPr>
              <a:defRPr/>
            </a:pPr>
            <a:fld id="{F9FB3C70-87AF-4339-94B0-41369E12C63D}" type="slidenum">
              <a:rPr lang="en-US" smtClean="0"/>
              <a:pPr>
                <a:defRPr/>
              </a:pPr>
              <a:t>4</a:t>
            </a:fld>
            <a:endParaRPr lang="en-US" dirty="0"/>
          </a:p>
        </p:txBody>
      </p:sp>
      <p:sp>
        <p:nvSpPr>
          <p:cNvPr id="6" name="TextBox 5"/>
          <p:cNvSpPr txBox="1"/>
          <p:nvPr/>
        </p:nvSpPr>
        <p:spPr>
          <a:xfrm>
            <a:off x="426243" y="609602"/>
            <a:ext cx="8229600" cy="1323439"/>
          </a:xfrm>
          <a:prstGeom prst="rect">
            <a:avLst/>
          </a:prstGeom>
          <a:noFill/>
        </p:spPr>
        <p:txBody>
          <a:bodyPr wrap="square" rtlCol="0">
            <a:spAutoFit/>
          </a:bodyPr>
          <a:lstStyle/>
          <a:p>
            <a:pPr algn="ctr"/>
            <a:r>
              <a:rPr lang="en-US" sz="4000" b="1" dirty="0" smtClean="0">
                <a:solidFill>
                  <a:srgbClr val="FFFF00"/>
                </a:solidFill>
                <a:effectLst>
                  <a:outerShdw dist="38100" dir="5400000" algn="t" rotWithShape="0">
                    <a:prstClr val="black"/>
                  </a:outerShdw>
                </a:effectLst>
              </a:rPr>
              <a:t>Cause 1:</a:t>
            </a:r>
          </a:p>
          <a:p>
            <a:pPr algn="ctr"/>
            <a:r>
              <a:rPr lang="en-US" sz="4000" b="1" dirty="0" smtClean="0">
                <a:solidFill>
                  <a:srgbClr val="FFFF00"/>
                </a:solidFill>
                <a:effectLst>
                  <a:outerShdw dist="38100" dir="5400000" algn="t" rotWithShape="0">
                    <a:prstClr val="black"/>
                  </a:outerShdw>
                </a:effectLst>
              </a:rPr>
              <a:t>French and Indian War</a:t>
            </a:r>
            <a:endParaRPr lang="en-US" sz="4000" b="1" dirty="0">
              <a:solidFill>
                <a:srgbClr val="FFFF00"/>
              </a:solidFill>
              <a:effectLst>
                <a:outerShdw dist="38100" dir="5400000" algn="t" rotWithShape="0">
                  <a:prstClr val="black"/>
                </a:outerShdw>
              </a:effectLst>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58542"/>
            <a:ext cx="8153400" cy="2246769"/>
          </a:xfrm>
        </p:spPr>
        <p:txBody>
          <a:bodyPr>
            <a:spAutoFit/>
          </a:bodyPr>
          <a:lstStyle/>
          <a:p>
            <a:pPr>
              <a:defRPr/>
            </a:pPr>
            <a:endParaRPr lang="en-US" dirty="0" smtClean="0"/>
          </a:p>
          <a:p>
            <a:pPr>
              <a:buFont typeface="Wingdings" pitchFamily="2" charset="2"/>
              <a:buChar char="v"/>
              <a:defRPr/>
            </a:pPr>
            <a:r>
              <a:rPr lang="en-US" dirty="0" smtClean="0">
                <a:effectLst>
                  <a:outerShdw dist="38100" dir="5400000" algn="t" rotWithShape="0">
                    <a:prstClr val="black"/>
                  </a:outerShdw>
                </a:effectLst>
              </a:rPr>
              <a:t> British won the war when the Treaty of Paris was signed in 1763. </a:t>
            </a:r>
          </a:p>
          <a:p>
            <a:pPr>
              <a:buFont typeface="Wingdings" pitchFamily="2" charset="2"/>
              <a:buChar char="v"/>
              <a:defRPr/>
            </a:pPr>
            <a:r>
              <a:rPr lang="en-US" dirty="0" smtClean="0">
                <a:effectLst>
                  <a:outerShdw dist="38100" dir="5400000" algn="t" rotWithShape="0">
                    <a:prstClr val="black"/>
                  </a:outerShdw>
                </a:effectLst>
              </a:rPr>
              <a:t>They also gained control of the </a:t>
            </a:r>
            <a:r>
              <a:rPr lang="en-US" b="1" i="1" u="sng" dirty="0" smtClean="0">
                <a:effectLst>
                  <a:outerShdw dist="38100" dir="5400000" algn="t" rotWithShape="0">
                    <a:prstClr val="black"/>
                  </a:outerShdw>
                </a:effectLst>
              </a:rPr>
              <a:t>Ohio Valley (land)</a:t>
            </a:r>
            <a:r>
              <a:rPr lang="en-US" dirty="0" smtClean="0">
                <a:effectLst>
                  <a:outerShdw dist="38100" dir="5400000" algn="t" rotWithShape="0">
                    <a:prstClr val="black"/>
                  </a:outerShdw>
                </a:effectLst>
              </a:rPr>
              <a:t>. </a:t>
            </a:r>
          </a:p>
        </p:txBody>
      </p:sp>
      <p:sp>
        <p:nvSpPr>
          <p:cNvPr id="4" name="Slide Number Placeholder 3"/>
          <p:cNvSpPr>
            <a:spLocks noGrp="1"/>
          </p:cNvSpPr>
          <p:nvPr>
            <p:ph type="sldNum" sz="quarter" idx="15"/>
          </p:nvPr>
        </p:nvSpPr>
        <p:spPr/>
        <p:txBody>
          <a:bodyPr/>
          <a:lstStyle/>
          <a:p>
            <a:pPr>
              <a:defRPr/>
            </a:pPr>
            <a:fld id="{F9FB3C70-87AF-4339-94B0-41369E12C63D}" type="slidenum">
              <a:rPr lang="en-US" smtClean="0"/>
              <a:pPr>
                <a:defRPr/>
              </a:pPr>
              <a:t>5</a:t>
            </a:fld>
            <a:endParaRPr lang="en-US" dirty="0"/>
          </a:p>
        </p:txBody>
      </p:sp>
      <p:pic>
        <p:nvPicPr>
          <p:cNvPr id="3074" name="Picture 2" descr="C:\Documents and Settings\e199800478\Local Settings\Temporary Internet Files\Content.IE5\X79C7CT8\MCj01495130000[1].wmf"/>
          <p:cNvPicPr>
            <a:picLocks noChangeAspect="1" noChangeArrowheads="1"/>
          </p:cNvPicPr>
          <p:nvPr/>
        </p:nvPicPr>
        <p:blipFill>
          <a:blip r:embed="rId3" cstate="print"/>
          <a:srcRect/>
          <a:stretch>
            <a:fillRect/>
          </a:stretch>
        </p:blipFill>
        <p:spPr bwMode="auto">
          <a:xfrm>
            <a:off x="2743200" y="3733800"/>
            <a:ext cx="4114800" cy="2875661"/>
          </a:xfrm>
          <a:prstGeom prst="rect">
            <a:avLst/>
          </a:prstGeom>
          <a:noFill/>
          <a:effectLst>
            <a:outerShdw dist="38100" dir="5400000" algn="t" rotWithShape="0">
              <a:prstClr val="black"/>
            </a:outerShdw>
          </a:effectLst>
        </p:spPr>
      </p:pic>
      <p:sp>
        <p:nvSpPr>
          <p:cNvPr id="6" name="TextBox 5"/>
          <p:cNvSpPr txBox="1"/>
          <p:nvPr/>
        </p:nvSpPr>
        <p:spPr>
          <a:xfrm>
            <a:off x="623887" y="609602"/>
            <a:ext cx="8229600" cy="1323439"/>
          </a:xfrm>
          <a:prstGeom prst="rect">
            <a:avLst/>
          </a:prstGeom>
          <a:noFill/>
        </p:spPr>
        <p:txBody>
          <a:bodyPr wrap="square" rtlCol="0">
            <a:spAutoFit/>
          </a:bodyPr>
          <a:lstStyle/>
          <a:p>
            <a:pPr algn="ctr"/>
            <a:r>
              <a:rPr lang="en-US" sz="4000" b="1" dirty="0" smtClean="0">
                <a:solidFill>
                  <a:srgbClr val="FFFF00"/>
                </a:solidFill>
                <a:effectLst>
                  <a:outerShdw dist="38100" dir="5400000" algn="t" rotWithShape="0">
                    <a:prstClr val="black"/>
                  </a:outerShdw>
                </a:effectLst>
              </a:rPr>
              <a:t>Cause 1:</a:t>
            </a:r>
          </a:p>
          <a:p>
            <a:pPr algn="ctr"/>
            <a:r>
              <a:rPr lang="en-US" sz="4000" b="1" dirty="0" smtClean="0">
                <a:solidFill>
                  <a:srgbClr val="FFFF00"/>
                </a:solidFill>
                <a:effectLst>
                  <a:outerShdw dist="38100" dir="5400000" algn="t" rotWithShape="0">
                    <a:prstClr val="black"/>
                  </a:outerShdw>
                </a:effectLst>
              </a:rPr>
              <a:t>French and Indian War</a:t>
            </a:r>
            <a:endParaRPr lang="en-US" sz="4000" b="1" dirty="0">
              <a:solidFill>
                <a:srgbClr val="FFFF00"/>
              </a:solidFill>
              <a:effectLst>
                <a:outerShdw dist="38100" dir="5400000" algn="t" rotWithShape="0">
                  <a:prstClr val="black"/>
                </a:outerShdw>
              </a:effectLst>
            </a:endParaRP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66700" y="1999597"/>
            <a:ext cx="8458200" cy="4401205"/>
          </a:xfrm>
        </p:spPr>
        <p:txBody>
          <a:bodyPr>
            <a:spAutoFit/>
          </a:bodyPr>
          <a:lstStyle/>
          <a:p>
            <a:pPr>
              <a:buNone/>
            </a:pPr>
            <a:endParaRPr lang="en-US" dirty="0" smtClean="0">
              <a:effectLst>
                <a:outerShdw dist="38100" dir="5400000" algn="t" rotWithShape="0">
                  <a:prstClr val="black"/>
                </a:outerShdw>
              </a:effectLst>
            </a:endParaRPr>
          </a:p>
          <a:p>
            <a:pPr>
              <a:buFont typeface="Wingdings" pitchFamily="2" charset="2"/>
              <a:buChar char="v"/>
            </a:pPr>
            <a:r>
              <a:rPr lang="en-US" dirty="0" smtClean="0">
                <a:effectLst>
                  <a:outerShdw dist="38100" dir="5400000" algn="t" rotWithShape="0">
                    <a:prstClr val="black"/>
                  </a:outerShdw>
                </a:effectLst>
              </a:rPr>
              <a:t>(M) List three reasons why the French &amp; Indian War took place.</a:t>
            </a:r>
          </a:p>
          <a:p>
            <a:pPr>
              <a:buFont typeface="Wingdings" pitchFamily="2" charset="2"/>
              <a:buChar char="v"/>
            </a:pPr>
            <a:r>
              <a:rPr lang="en-US" dirty="0" smtClean="0">
                <a:effectLst>
                  <a:outerShdw dist="38100" dir="5400000" algn="t" rotWithShape="0">
                    <a:prstClr val="black"/>
                  </a:outerShdw>
                </a:effectLst>
              </a:rPr>
              <a:t>(U) Why did the Native Americans fight for the French &amp; the British?</a:t>
            </a:r>
          </a:p>
          <a:p>
            <a:pPr>
              <a:buFont typeface="Wingdings" pitchFamily="2" charset="2"/>
              <a:buChar char="v"/>
            </a:pPr>
            <a:r>
              <a:rPr lang="en-US" dirty="0" smtClean="0">
                <a:effectLst>
                  <a:outerShdw dist="38100" dir="5400000" algn="t" rotWithShape="0">
                    <a:prstClr val="black"/>
                  </a:outerShdw>
                </a:effectLst>
              </a:rPr>
              <a:t>(S) If you were a colonist, would you have fought the French to gain control of more land (Ohio Valley)?</a:t>
            </a:r>
          </a:p>
          <a:p>
            <a:pPr>
              <a:buFont typeface="Wingdings" pitchFamily="2" charset="2"/>
              <a:buChar char="v"/>
            </a:pPr>
            <a:r>
              <a:rPr lang="en-US" dirty="0" smtClean="0">
                <a:effectLst>
                  <a:outerShdw dist="38100" dir="5400000" algn="t" rotWithShape="0">
                    <a:prstClr val="black"/>
                  </a:outerShdw>
                </a:effectLst>
              </a:rPr>
              <a:t>(I) What would have happened if the French won?</a:t>
            </a:r>
            <a:endParaRPr lang="en-US" dirty="0">
              <a:effectLst>
                <a:outerShdw dist="38100" dir="5400000" algn="t" rotWithShape="0">
                  <a:prstClr val="black"/>
                </a:outerShdw>
              </a:effectLst>
            </a:endParaRPr>
          </a:p>
        </p:txBody>
      </p:sp>
      <p:sp>
        <p:nvSpPr>
          <p:cNvPr id="4" name="Slide Number Placeholder 3"/>
          <p:cNvSpPr>
            <a:spLocks noGrp="1"/>
          </p:cNvSpPr>
          <p:nvPr>
            <p:ph type="sldNum" sz="quarter" idx="15"/>
          </p:nvPr>
        </p:nvSpPr>
        <p:spPr/>
        <p:txBody>
          <a:bodyPr/>
          <a:lstStyle/>
          <a:p>
            <a:pPr>
              <a:defRPr/>
            </a:pPr>
            <a:fld id="{F9FB3C70-87AF-4339-94B0-41369E12C63D}" type="slidenum">
              <a:rPr lang="en-US" smtClean="0"/>
              <a:pPr>
                <a:defRPr/>
              </a:pPr>
              <a:t>6</a:t>
            </a:fld>
            <a:endParaRPr lang="en-US" dirty="0"/>
          </a:p>
        </p:txBody>
      </p:sp>
      <p:sp>
        <p:nvSpPr>
          <p:cNvPr id="2" name="Title 1"/>
          <p:cNvSpPr>
            <a:spLocks noGrp="1"/>
          </p:cNvSpPr>
          <p:nvPr>
            <p:ph type="title"/>
          </p:nvPr>
        </p:nvSpPr>
        <p:spPr>
          <a:xfrm>
            <a:off x="381000" y="685800"/>
            <a:ext cx="8229600" cy="1323439"/>
          </a:xfrm>
        </p:spPr>
        <p:txBody>
          <a:bodyPr>
            <a:spAutoFit/>
          </a:bodyPr>
          <a:lstStyle/>
          <a:p>
            <a:pPr algn="ctr">
              <a:defRPr/>
            </a:pPr>
            <a:r>
              <a:rPr lang="en-US" sz="4000" b="1" dirty="0" smtClean="0">
                <a:solidFill>
                  <a:srgbClr val="FFFF00"/>
                </a:solidFill>
                <a:effectLst>
                  <a:outerShdw dist="38100" dir="5400000" algn="t" rotWithShape="0">
                    <a:prstClr val="black"/>
                  </a:outerShdw>
                </a:effectLst>
                <a:latin typeface="Times New Roman" pitchFamily="18" charset="0"/>
                <a:ea typeface="+mn-ea"/>
                <a:cs typeface="+mn-cs"/>
              </a:rPr>
              <a:t>Questions for Cause 1:</a:t>
            </a:r>
            <a:br>
              <a:rPr lang="en-US" sz="4000" b="1" dirty="0" smtClean="0">
                <a:solidFill>
                  <a:srgbClr val="FFFF00"/>
                </a:solidFill>
                <a:effectLst>
                  <a:outerShdw dist="38100" dir="5400000" algn="t" rotWithShape="0">
                    <a:prstClr val="black"/>
                  </a:outerShdw>
                </a:effectLst>
                <a:latin typeface="Times New Roman" pitchFamily="18" charset="0"/>
                <a:ea typeface="+mn-ea"/>
                <a:cs typeface="+mn-cs"/>
              </a:rPr>
            </a:br>
            <a:r>
              <a:rPr lang="en-US" sz="4000" b="1" dirty="0" smtClean="0">
                <a:solidFill>
                  <a:srgbClr val="FFFF00"/>
                </a:solidFill>
                <a:effectLst>
                  <a:outerShdw dist="38100" dir="5400000" algn="t" rotWithShape="0">
                    <a:prstClr val="black"/>
                  </a:outerShdw>
                </a:effectLst>
                <a:latin typeface="Times New Roman" pitchFamily="18" charset="0"/>
                <a:ea typeface="+mn-ea"/>
                <a:cs typeface="+mn-cs"/>
              </a:rPr>
              <a:t>French and Indian War</a:t>
            </a: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600200" y="3048001"/>
            <a:ext cx="7239000" cy="2169825"/>
          </a:xfrm>
        </p:spPr>
        <p:txBody>
          <a:bodyPr>
            <a:spAutoFit/>
          </a:bodyPr>
          <a:lstStyle/>
          <a:p>
            <a:pPr>
              <a:buNone/>
            </a:pPr>
            <a:endParaRPr lang="en-US" dirty="0" smtClean="0">
              <a:effectLst>
                <a:outerShdw dist="38100" dir="5400000" algn="t" rotWithShape="0">
                  <a:prstClr val="black"/>
                </a:outerShdw>
              </a:effectLst>
            </a:endParaRPr>
          </a:p>
          <a:p>
            <a:pPr>
              <a:buFont typeface="Wingdings" pitchFamily="2" charset="2"/>
              <a:buChar char="v"/>
            </a:pPr>
            <a:r>
              <a:rPr lang="en-US" dirty="0" smtClean="0">
                <a:effectLst>
                  <a:outerShdw dist="38100" dir="5400000" algn="t" rotWithShape="0">
                    <a:prstClr val="black"/>
                  </a:outerShdw>
                </a:effectLst>
              </a:rPr>
              <a:t>Both the French &amp; the British wanted to control the land in the Ohio Valley. It lead to war, &amp; the British won. Therefore, they won the Ohio Valley.</a:t>
            </a:r>
            <a:endParaRPr lang="en-US" dirty="0">
              <a:effectLst>
                <a:outerShdw dist="38100" dir="5400000" algn="t" rotWithShape="0">
                  <a:prstClr val="black"/>
                </a:outerShdw>
              </a:effectLst>
            </a:endParaRPr>
          </a:p>
        </p:txBody>
      </p:sp>
      <p:sp>
        <p:nvSpPr>
          <p:cNvPr id="4" name="Slide Number Placeholder 3"/>
          <p:cNvSpPr>
            <a:spLocks noGrp="1"/>
          </p:cNvSpPr>
          <p:nvPr>
            <p:ph type="sldNum" sz="quarter" idx="15"/>
          </p:nvPr>
        </p:nvSpPr>
        <p:spPr/>
        <p:txBody>
          <a:bodyPr/>
          <a:lstStyle/>
          <a:p>
            <a:pPr>
              <a:defRPr/>
            </a:pPr>
            <a:fld id="{F9FB3C70-87AF-4339-94B0-41369E12C63D}" type="slidenum">
              <a:rPr lang="en-US" smtClean="0"/>
              <a:pPr>
                <a:defRPr/>
              </a:pPr>
              <a:t>7</a:t>
            </a:fld>
            <a:endParaRPr lang="en-US" dirty="0"/>
          </a:p>
        </p:txBody>
      </p:sp>
      <p:sp>
        <p:nvSpPr>
          <p:cNvPr id="2" name="Title 1"/>
          <p:cNvSpPr>
            <a:spLocks noGrp="1"/>
          </p:cNvSpPr>
          <p:nvPr>
            <p:ph type="title"/>
          </p:nvPr>
        </p:nvSpPr>
        <p:spPr>
          <a:xfrm>
            <a:off x="457200" y="1191162"/>
            <a:ext cx="8229600" cy="1323439"/>
          </a:xfrm>
        </p:spPr>
        <p:txBody>
          <a:bodyPr>
            <a:spAutoFit/>
          </a:bodyPr>
          <a:lstStyle/>
          <a:p>
            <a:pPr algn="ctr">
              <a:defRPr/>
            </a:pPr>
            <a:r>
              <a:rPr lang="en-US" sz="4000" b="1" dirty="0" smtClean="0">
                <a:solidFill>
                  <a:srgbClr val="FFFF00"/>
                </a:solidFill>
                <a:effectLst>
                  <a:outerShdw dist="38100" dir="5400000" algn="t" rotWithShape="0">
                    <a:prstClr val="black"/>
                  </a:outerShdw>
                </a:effectLst>
                <a:latin typeface="Times New Roman" pitchFamily="18" charset="0"/>
                <a:ea typeface="+mn-ea"/>
                <a:cs typeface="+mn-cs"/>
              </a:rPr>
              <a:t>Summary for Cause 1:</a:t>
            </a:r>
            <a:br>
              <a:rPr lang="en-US" sz="4000" b="1" dirty="0" smtClean="0">
                <a:solidFill>
                  <a:srgbClr val="FFFF00"/>
                </a:solidFill>
                <a:effectLst>
                  <a:outerShdw dist="38100" dir="5400000" algn="t" rotWithShape="0">
                    <a:prstClr val="black"/>
                  </a:outerShdw>
                </a:effectLst>
                <a:latin typeface="Times New Roman" pitchFamily="18" charset="0"/>
                <a:ea typeface="+mn-ea"/>
                <a:cs typeface="+mn-cs"/>
              </a:rPr>
            </a:br>
            <a:r>
              <a:rPr lang="en-US" sz="4000" b="1" dirty="0" smtClean="0">
                <a:solidFill>
                  <a:srgbClr val="FFFF00"/>
                </a:solidFill>
                <a:effectLst>
                  <a:outerShdw dist="38100" dir="5400000" algn="t" rotWithShape="0">
                    <a:prstClr val="black"/>
                  </a:outerShdw>
                </a:effectLst>
                <a:latin typeface="Times New Roman" pitchFamily="18" charset="0"/>
                <a:ea typeface="+mn-ea"/>
                <a:cs typeface="+mn-cs"/>
              </a:rPr>
              <a:t>French and Indian War</a:t>
            </a:r>
          </a:p>
        </p:txBody>
      </p:sp>
      <p:pic>
        <p:nvPicPr>
          <p:cNvPr id="4098" name="Picture 2" descr="C:\Documents and Settings\e199800478\Local Settings\Temporary Internet Files\Content.IE5\DEIWSCUU\MCj01494260000[1].wmf"/>
          <p:cNvPicPr>
            <a:picLocks noChangeAspect="1" noChangeArrowheads="1"/>
          </p:cNvPicPr>
          <p:nvPr/>
        </p:nvPicPr>
        <p:blipFill>
          <a:blip r:embed="rId2" cstate="print"/>
          <a:srcRect/>
          <a:stretch>
            <a:fillRect/>
          </a:stretch>
        </p:blipFill>
        <p:spPr bwMode="auto">
          <a:xfrm>
            <a:off x="191632" y="2819400"/>
            <a:ext cx="1789568" cy="2723584"/>
          </a:xfrm>
          <a:prstGeom prst="rect">
            <a:avLst/>
          </a:prstGeom>
          <a:noFill/>
          <a:effectLst>
            <a:outerShdw dist="50800" dir="5400000" algn="t" rotWithShape="0">
              <a:prstClr val="black"/>
            </a:outerShdw>
          </a:effectLst>
        </p:spPr>
      </p:pic>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228600" y="1524000"/>
            <a:ext cx="8458200" cy="4572000"/>
          </a:xfrm>
        </p:spPr>
        <p:txBody>
          <a:bodyPr>
            <a:normAutofit fontScale="92500" lnSpcReduction="20000"/>
          </a:bodyPr>
          <a:lstStyle/>
          <a:p>
            <a:pPr>
              <a:buNone/>
            </a:pPr>
            <a:endParaRPr lang="en-US" dirty="0" smtClean="0">
              <a:effectLst>
                <a:outerShdw dist="38100" dir="5400000" algn="t" rotWithShape="0">
                  <a:prstClr val="black"/>
                </a:outerShdw>
              </a:effectLst>
            </a:endParaRPr>
          </a:p>
          <a:p>
            <a:pPr>
              <a:buFont typeface="Wingdings" pitchFamily="2" charset="2"/>
              <a:buChar char="v"/>
            </a:pPr>
            <a:r>
              <a:rPr lang="en-US" dirty="0" smtClean="0">
                <a:effectLst>
                  <a:outerShdw dist="38100" dir="5400000" algn="t" rotWithShape="0">
                    <a:prstClr val="black"/>
                  </a:outerShdw>
                </a:effectLst>
              </a:rPr>
              <a:t>The Ohio Valley was already home to the Native Americans.</a:t>
            </a:r>
          </a:p>
          <a:p>
            <a:pPr>
              <a:buFont typeface="Wingdings" pitchFamily="2" charset="2"/>
              <a:buChar char="v"/>
            </a:pPr>
            <a:r>
              <a:rPr lang="en-US" dirty="0" smtClean="0">
                <a:effectLst>
                  <a:outerShdw dist="38100" dir="5400000" algn="t" rotWithShape="0">
                    <a:prstClr val="black"/>
                  </a:outerShdw>
                </a:effectLst>
              </a:rPr>
              <a:t>King George III tried to end the fighting with the </a:t>
            </a:r>
            <a:r>
              <a:rPr lang="en-US" b="1" i="1" u="sng" dirty="0" smtClean="0">
                <a:effectLst>
                  <a:outerShdw dist="38100" dir="5400000" algn="t" rotWithShape="0">
                    <a:prstClr val="black"/>
                  </a:outerShdw>
                </a:effectLst>
              </a:rPr>
              <a:t>Proclamation of 1763</a:t>
            </a:r>
            <a:r>
              <a:rPr lang="en-US" dirty="0" smtClean="0">
                <a:effectLst>
                  <a:outerShdw dist="38100" dir="5400000" algn="t" rotWithShape="0">
                    <a:prstClr val="black"/>
                  </a:outerShdw>
                </a:effectLst>
              </a:rPr>
              <a:t>.</a:t>
            </a:r>
          </a:p>
          <a:p>
            <a:pPr>
              <a:buFont typeface="Wingdings" pitchFamily="2" charset="2"/>
              <a:buChar char="v"/>
            </a:pPr>
            <a:r>
              <a:rPr lang="en-US" b="1" i="1" u="sng" dirty="0" smtClean="0">
                <a:effectLst>
                  <a:outerShdw dist="38100" dir="5400000" algn="t" rotWithShape="0">
                    <a:prstClr val="black"/>
                  </a:outerShdw>
                </a:effectLst>
              </a:rPr>
              <a:t>It stated that all lands west of the Appalachian Mountains belonged to the Native Americans</a:t>
            </a:r>
            <a:r>
              <a:rPr lang="en-US" dirty="0" smtClean="0">
                <a:effectLst>
                  <a:outerShdw dist="38100" dir="5400000" algn="t" rotWithShape="0">
                    <a:prstClr val="black"/>
                  </a:outerShdw>
                </a:effectLst>
              </a:rPr>
              <a:t>.</a:t>
            </a:r>
          </a:p>
          <a:p>
            <a:pPr>
              <a:buFont typeface="Wingdings" pitchFamily="2" charset="2"/>
              <a:buChar char="v"/>
            </a:pPr>
            <a:r>
              <a:rPr lang="en-US" dirty="0" smtClean="0">
                <a:effectLst>
                  <a:outerShdw dist="38100" dir="5400000" algn="t" rotWithShape="0">
                    <a:prstClr val="black"/>
                  </a:outerShdw>
                </a:effectLst>
              </a:rPr>
              <a:t>Colonists did not like being told what to do. Also, they felt that they fought in the war &amp; should have the right to settle on this land.</a:t>
            </a:r>
          </a:p>
          <a:p>
            <a:pPr>
              <a:buFont typeface="Wingdings" pitchFamily="2" charset="2"/>
              <a:buChar char="v"/>
            </a:pPr>
            <a:r>
              <a:rPr lang="en-US" dirty="0" smtClean="0">
                <a:effectLst>
                  <a:outerShdw dist="38100" dir="5400000" algn="t" rotWithShape="0">
                    <a:prstClr val="black"/>
                  </a:outerShdw>
                </a:effectLst>
              </a:rPr>
              <a:t>Fighting continued between the settlers &amp; Native Americans.</a:t>
            </a:r>
          </a:p>
          <a:p>
            <a:pPr>
              <a:buFont typeface="Wingdings" pitchFamily="2" charset="2"/>
              <a:buChar char="v"/>
            </a:pPr>
            <a:endParaRPr lang="en-US" dirty="0">
              <a:solidFill>
                <a:srgbClr val="FF0000"/>
              </a:solidFill>
            </a:endParaRPr>
          </a:p>
        </p:txBody>
      </p:sp>
      <p:sp>
        <p:nvSpPr>
          <p:cNvPr id="6" name="Slide Number Placeholder 5"/>
          <p:cNvSpPr>
            <a:spLocks noGrp="1"/>
          </p:cNvSpPr>
          <p:nvPr>
            <p:ph type="sldNum" sz="quarter" idx="15"/>
          </p:nvPr>
        </p:nvSpPr>
        <p:spPr/>
        <p:txBody>
          <a:bodyPr/>
          <a:lstStyle/>
          <a:p>
            <a:pPr>
              <a:defRPr/>
            </a:pPr>
            <a:fld id="{F9FB3C70-87AF-4339-94B0-41369E12C63D}" type="slidenum">
              <a:rPr lang="en-US" smtClean="0"/>
              <a:pPr>
                <a:defRPr/>
              </a:pPr>
              <a:t>8</a:t>
            </a:fld>
            <a:endParaRPr lang="en-US" dirty="0"/>
          </a:p>
        </p:txBody>
      </p:sp>
      <p:sp>
        <p:nvSpPr>
          <p:cNvPr id="2" name="Title 1"/>
          <p:cNvSpPr>
            <a:spLocks noGrp="1"/>
          </p:cNvSpPr>
          <p:nvPr>
            <p:ph type="title"/>
          </p:nvPr>
        </p:nvSpPr>
        <p:spPr>
          <a:xfrm>
            <a:off x="457200" y="381000"/>
            <a:ext cx="8229600" cy="1219200"/>
          </a:xfrm>
        </p:spPr>
        <p:txBody>
          <a:bodyPr>
            <a:noAutofit/>
          </a:bodyPr>
          <a:lstStyle/>
          <a:p>
            <a:pPr algn="ctr">
              <a:defRPr/>
            </a:pPr>
            <a:r>
              <a:rPr lang="en-US" sz="4000" b="1" dirty="0" smtClean="0">
                <a:solidFill>
                  <a:srgbClr val="FFFF00"/>
                </a:solidFill>
                <a:effectLst>
                  <a:outerShdw dist="38100" dir="5400000" algn="t" rotWithShape="0">
                    <a:prstClr val="black"/>
                  </a:outerShdw>
                </a:effectLst>
                <a:latin typeface="Times New Roman" pitchFamily="18" charset="0"/>
                <a:ea typeface="+mn-ea"/>
                <a:cs typeface="+mn-cs"/>
              </a:rPr>
              <a:t>Cause 1:</a:t>
            </a:r>
            <a:br>
              <a:rPr lang="en-US" sz="4000" b="1" dirty="0" smtClean="0">
                <a:solidFill>
                  <a:srgbClr val="FFFF00"/>
                </a:solidFill>
                <a:effectLst>
                  <a:outerShdw dist="38100" dir="5400000" algn="t" rotWithShape="0">
                    <a:prstClr val="black"/>
                  </a:outerShdw>
                </a:effectLst>
                <a:latin typeface="Times New Roman" pitchFamily="18" charset="0"/>
                <a:ea typeface="+mn-ea"/>
                <a:cs typeface="+mn-cs"/>
              </a:rPr>
            </a:br>
            <a:r>
              <a:rPr lang="en-US" sz="4000" b="1" dirty="0" smtClean="0">
                <a:solidFill>
                  <a:srgbClr val="FFFF00"/>
                </a:solidFill>
                <a:effectLst>
                  <a:outerShdw dist="38100" dir="5400000" algn="t" rotWithShape="0">
                    <a:prstClr val="black"/>
                  </a:outerShdw>
                </a:effectLst>
                <a:latin typeface="Times New Roman" pitchFamily="18" charset="0"/>
                <a:ea typeface="+mn-ea"/>
                <a:cs typeface="+mn-cs"/>
              </a:rPr>
              <a:t>Troubles in the Ohio Valley Remain</a:t>
            </a: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9" name="Content Placeholder 2"/>
          <p:cNvSpPr>
            <a:spLocks noGrp="1"/>
          </p:cNvSpPr>
          <p:nvPr>
            <p:ph idx="1"/>
          </p:nvPr>
        </p:nvSpPr>
        <p:spPr bwMode="auto">
          <a:xfrm>
            <a:off x="533400" y="1541653"/>
            <a:ext cx="8382000" cy="4478149"/>
          </a:xfrm>
          <a:ln>
            <a:miter lim="800000"/>
            <a:headEnd/>
            <a:tailEnd/>
          </a:ln>
        </p:spPr>
        <p:txBody>
          <a:bodyPr vert="horz" wrap="square" lIns="91440" tIns="45720" rIns="91440" bIns="45720" numCol="1" anchor="t" anchorCtr="0" compatLnSpc="1">
            <a:prstTxWarp prst="textNoShape">
              <a:avLst/>
            </a:prstTxWarp>
            <a:spAutoFit/>
          </a:bodyPr>
          <a:lstStyle/>
          <a:p>
            <a:pPr>
              <a:buNone/>
              <a:defRPr/>
            </a:pPr>
            <a:endParaRPr lang="en-US" dirty="0" smtClean="0"/>
          </a:p>
          <a:p>
            <a:pPr>
              <a:buFont typeface="Wingdings" pitchFamily="2" charset="2"/>
              <a:buChar char="v"/>
              <a:defRPr/>
            </a:pPr>
            <a:r>
              <a:rPr lang="en-US" dirty="0" smtClean="0">
                <a:effectLst>
                  <a:outerShdw dist="38100" dir="5400000" algn="t" rotWithShape="0">
                    <a:prstClr val="black"/>
                  </a:outerShdw>
                </a:effectLst>
              </a:rPr>
              <a:t>Parliament needed more money after the war.</a:t>
            </a:r>
          </a:p>
          <a:p>
            <a:pPr>
              <a:buFont typeface="Wingdings" pitchFamily="2" charset="2"/>
              <a:buChar char="v"/>
              <a:defRPr/>
            </a:pPr>
            <a:r>
              <a:rPr lang="en-US" b="1" dirty="0" smtClean="0">
                <a:effectLst>
                  <a:outerShdw dist="38100" dir="5400000" algn="t" rotWithShape="0">
                    <a:prstClr val="black"/>
                  </a:outerShdw>
                </a:effectLst>
              </a:rPr>
              <a:t>The Sugar Act of 1764 </a:t>
            </a:r>
            <a:r>
              <a:rPr lang="en-US" dirty="0" smtClean="0">
                <a:effectLst>
                  <a:outerShdw dist="38100" dir="5400000" algn="t" rotWithShape="0">
                    <a:prstClr val="black"/>
                  </a:outerShdw>
                </a:effectLst>
              </a:rPr>
              <a:t>(</a:t>
            </a:r>
            <a:r>
              <a:rPr lang="en-US" b="1" i="1" u="sng" dirty="0" smtClean="0">
                <a:effectLst>
                  <a:outerShdw dist="38100" dir="5400000" algn="t" rotWithShape="0">
                    <a:prstClr val="black"/>
                  </a:outerShdw>
                </a:effectLst>
              </a:rPr>
              <a:t>Imperial Policy – were the laws &amp; orders issued by the King &amp; the British Parliament.</a:t>
            </a:r>
            <a:r>
              <a:rPr lang="en-US" dirty="0" smtClean="0">
                <a:effectLst>
                  <a:outerShdw dist="38100" dir="5400000" algn="t" rotWithShape="0">
                    <a:prstClr val="black"/>
                  </a:outerShdw>
                </a:effectLst>
              </a:rPr>
              <a:t>)</a:t>
            </a:r>
          </a:p>
          <a:p>
            <a:pPr>
              <a:buFont typeface="Wingdings" pitchFamily="2" charset="2"/>
              <a:buChar char="v"/>
              <a:defRPr/>
            </a:pPr>
            <a:r>
              <a:rPr lang="en-US" b="1" i="1" dirty="0" smtClean="0">
                <a:effectLst>
                  <a:outerShdw dist="38100" dir="5400000" algn="t" rotWithShape="0">
                    <a:prstClr val="black"/>
                  </a:outerShdw>
                </a:effectLst>
              </a:rPr>
              <a:t>Taxed sugar &amp; molasses </a:t>
            </a:r>
            <a:r>
              <a:rPr lang="en-US" dirty="0" smtClean="0">
                <a:effectLst>
                  <a:outerShdw dist="38100" dir="5400000" algn="t" rotWithShape="0">
                    <a:prstClr val="black"/>
                  </a:outerShdw>
                </a:effectLst>
              </a:rPr>
              <a:t>brought in from the West Indies. </a:t>
            </a:r>
          </a:p>
          <a:p>
            <a:pPr>
              <a:buFont typeface="Wingdings" pitchFamily="2" charset="2"/>
              <a:buChar char="v"/>
              <a:defRPr/>
            </a:pPr>
            <a:r>
              <a:rPr lang="en-US" dirty="0" smtClean="0">
                <a:effectLst>
                  <a:outerShdw dist="38100" dir="5400000" algn="t" rotWithShape="0">
                    <a:prstClr val="black"/>
                  </a:outerShdw>
                </a:effectLst>
              </a:rPr>
              <a:t>Colonists were angry about the tax.</a:t>
            </a:r>
          </a:p>
          <a:p>
            <a:pPr>
              <a:buFont typeface="Wingdings" pitchFamily="2" charset="2"/>
              <a:buChar char="v"/>
              <a:defRPr/>
            </a:pPr>
            <a:r>
              <a:rPr lang="en-US" dirty="0" smtClean="0">
                <a:effectLst>
                  <a:outerShdw dist="38100" dir="5400000" algn="t" rotWithShape="0">
                    <a:prstClr val="black"/>
                  </a:outerShdw>
                </a:effectLst>
              </a:rPr>
              <a:t>This hurt the shipping business in the New England Colonies.</a:t>
            </a:r>
          </a:p>
        </p:txBody>
      </p:sp>
      <p:sp>
        <p:nvSpPr>
          <p:cNvPr id="4" name="Slide Number Placeholder 3"/>
          <p:cNvSpPr>
            <a:spLocks noGrp="1"/>
          </p:cNvSpPr>
          <p:nvPr>
            <p:ph type="sldNum" sz="quarter" idx="15"/>
          </p:nvPr>
        </p:nvSpPr>
        <p:spPr/>
        <p:txBody>
          <a:bodyPr/>
          <a:lstStyle/>
          <a:p>
            <a:pPr>
              <a:defRPr/>
            </a:pPr>
            <a:fld id="{F9FB3C70-87AF-4339-94B0-41369E12C63D}" type="slidenum">
              <a:rPr lang="en-US" smtClean="0"/>
              <a:pPr>
                <a:defRPr/>
              </a:pPr>
              <a:t>9</a:t>
            </a:fld>
            <a:endParaRPr lang="en-US" dirty="0"/>
          </a:p>
        </p:txBody>
      </p:sp>
      <p:sp>
        <p:nvSpPr>
          <p:cNvPr id="2" name="Title 1"/>
          <p:cNvSpPr>
            <a:spLocks noGrp="1"/>
          </p:cNvSpPr>
          <p:nvPr>
            <p:ph type="title"/>
          </p:nvPr>
        </p:nvSpPr>
        <p:spPr>
          <a:xfrm>
            <a:off x="2438400" y="352961"/>
            <a:ext cx="4267200" cy="1323439"/>
          </a:xfrm>
        </p:spPr>
        <p:txBody>
          <a:bodyPr wrap="square">
            <a:spAutoFit/>
          </a:bodyPr>
          <a:lstStyle/>
          <a:p>
            <a:pPr algn="ctr">
              <a:defRPr/>
            </a:pPr>
            <a:r>
              <a:rPr lang="en-US" sz="4000" b="1" dirty="0" smtClean="0">
                <a:solidFill>
                  <a:srgbClr val="FFFF00"/>
                </a:solidFill>
                <a:effectLst>
                  <a:outerShdw dist="38100" dir="5400000" algn="t" rotWithShape="0">
                    <a:prstClr val="black"/>
                  </a:outerShdw>
                </a:effectLst>
                <a:latin typeface="Times New Roman" pitchFamily="18" charset="0"/>
                <a:ea typeface="+mn-ea"/>
                <a:cs typeface="+mn-cs"/>
              </a:rPr>
              <a:t>Cause 2:</a:t>
            </a:r>
            <a:br>
              <a:rPr lang="en-US" sz="4000" b="1" dirty="0" smtClean="0">
                <a:solidFill>
                  <a:srgbClr val="FFFF00"/>
                </a:solidFill>
                <a:effectLst>
                  <a:outerShdw dist="38100" dir="5400000" algn="t" rotWithShape="0">
                    <a:prstClr val="black"/>
                  </a:outerShdw>
                </a:effectLst>
                <a:latin typeface="Times New Roman" pitchFamily="18" charset="0"/>
                <a:ea typeface="+mn-ea"/>
                <a:cs typeface="+mn-cs"/>
              </a:rPr>
            </a:br>
            <a:r>
              <a:rPr lang="en-US" sz="4000" b="1" dirty="0" smtClean="0">
                <a:solidFill>
                  <a:srgbClr val="FFFF00"/>
                </a:solidFill>
                <a:effectLst>
                  <a:outerShdw dist="38100" dir="5400000" algn="t" rotWithShape="0">
                    <a:prstClr val="black"/>
                  </a:outerShdw>
                </a:effectLst>
                <a:latin typeface="Times New Roman" pitchFamily="18" charset="0"/>
                <a:ea typeface="+mn-ea"/>
                <a:cs typeface="+mn-cs"/>
              </a:rPr>
              <a:t>Britain’s Budget</a:t>
            </a:r>
          </a:p>
        </p:txBody>
      </p:sp>
    </p:spTree>
  </p:cSld>
  <p:clrMapOvr>
    <a:masterClrMapping/>
  </p:clrMapOvr>
  <p:transition spd="med">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themeOverride>
</file>

<file path=docProps/app.xml><?xml version="1.0" encoding="utf-8"?>
<Properties xmlns="http://schemas.openxmlformats.org/officeDocument/2006/extended-properties" xmlns:vt="http://schemas.openxmlformats.org/officeDocument/2006/docPropsVTypes">
  <Template/>
  <TotalTime>1467</TotalTime>
  <Words>2563</Words>
  <Application>Microsoft Office PowerPoint</Application>
  <PresentationFormat>On-screen Show (4:3)</PresentationFormat>
  <Paragraphs>254</Paragraphs>
  <Slides>37</Slides>
  <Notes>3</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Paper</vt:lpstr>
      <vt:lpstr>PowerPoint Presentation</vt:lpstr>
      <vt:lpstr>PowerPoint Presentation</vt:lpstr>
      <vt:lpstr>PowerPoint Presentation</vt:lpstr>
      <vt:lpstr>PowerPoint Presentation</vt:lpstr>
      <vt:lpstr>PowerPoint Presentation</vt:lpstr>
      <vt:lpstr>Questions for Cause 1: French and Indian War</vt:lpstr>
      <vt:lpstr>Summary for Cause 1: French and Indian War</vt:lpstr>
      <vt:lpstr>Cause 1: Troubles in the Ohio Valley Remain</vt:lpstr>
      <vt:lpstr>Cause 2: Britain’s Budget</vt:lpstr>
      <vt:lpstr>Cause 3: Britain’s Imperial Policies</vt:lpstr>
      <vt:lpstr>Cause 4: NO TAXATION without REPRESENTATION!</vt:lpstr>
      <vt:lpstr>Questions for Causes 2-4: Britain’s Budget, Imperial Policies, &amp; Taxes</vt:lpstr>
      <vt:lpstr>Summary for Causes 2-4: Britain’s Budget, Imperial Policies, &amp; Taxes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Cause 7: Boston Tea Party</vt:lpstr>
      <vt:lpstr>Cause 8: Parliament Passes the Coercive Acts 1774</vt:lpstr>
      <vt:lpstr>Questions for Causes 7-8: The Boston Tea Party &amp; the Coercive Acts</vt:lpstr>
      <vt:lpstr>Summary for Causes 7-8: The Boston Tea Party &amp; the Coercive Acts</vt:lpstr>
      <vt:lpstr>Additional Questions for thinking</vt:lpstr>
      <vt:lpstr>Cause 9: The First Continental Congress</vt:lpstr>
      <vt:lpstr>Cause 10: Lexington and Concord</vt:lpstr>
      <vt:lpstr>Cause 11: The Second Continental Congress</vt:lpstr>
      <vt:lpstr>Cause 12: The Battle of Bunker Hill (Breed’s Hill)</vt:lpstr>
      <vt:lpstr>The Olive Branch Petition</vt:lpstr>
      <vt:lpstr>Cause 13: Declaration of Independence</vt:lpstr>
      <vt:lpstr>Historical people</vt:lpstr>
      <vt:lpstr>Vocabulary</vt:lpstr>
      <vt:lpstr>Review: The Road to the War  Causes of the American Revolutionary War</vt:lpstr>
      <vt:lpstr>Review: The Road to the War Causes of the American Revolutionary War</vt:lpstr>
      <vt:lpstr>Articles of Confederation</vt:lpstr>
    </vt:vector>
  </TitlesOfParts>
  <Company>Greece Central School Dist.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Trivia</dc:title>
  <dc:creator>Greece Central School Dist.</dc:creator>
  <cp:lastModifiedBy>Lambes, Jill</cp:lastModifiedBy>
  <cp:revision>223</cp:revision>
  <cp:lastPrinted>2014-12-03T22:45:30Z</cp:lastPrinted>
  <dcterms:created xsi:type="dcterms:W3CDTF">1999-04-13T03:38:16Z</dcterms:created>
  <dcterms:modified xsi:type="dcterms:W3CDTF">2014-12-03T23:04:41Z</dcterms:modified>
</cp:coreProperties>
</file>