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228"/>
    </p:cViewPr>
  </p:sorterViewPr>
  <p:notesViewPr>
    <p:cSldViewPr>
      <p:cViewPr varScale="1">
        <p:scale>
          <a:sx n="39" d="100"/>
          <a:sy n="39" d="100"/>
        </p:scale>
        <p:origin x="-156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33D87-6696-4A4E-A6CE-7BB2431B7DE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508E6-15B0-4C20-9CD5-4C8F8476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8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508E6-15B0-4C20-9CD5-4C8F84767A6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0E830F6-6FFE-491E-A436-A685AB91E724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B3CABED-5DD8-4580-8555-CE7AC802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GA Milestones Question of the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endParaRPr lang="en-US" dirty="0"/>
          </a:p>
          <a:p>
            <a:r>
              <a:rPr lang="en-US" dirty="0"/>
              <a:t>Copyright © 2015 by Georgia Department of Education.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83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– Day 9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990600" y="1676400"/>
            <a:ext cx="7239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Josh bought oranges and apples. The apples weigh 3 times more than the oranges. The apples </a:t>
            </a:r>
            <a:r>
              <a:rPr lang="en-US" sz="1400" b="1" dirty="0" smtClean="0"/>
              <a:t>weigh 12 </a:t>
            </a:r>
            <a:r>
              <a:rPr lang="en-US" sz="1400" b="1" dirty="0"/>
              <a:t>pounds</a:t>
            </a:r>
            <a:r>
              <a:rPr lang="en-US" sz="1400" b="1" dirty="0" smtClean="0"/>
              <a:t>.</a:t>
            </a:r>
          </a:p>
          <a:p>
            <a:endParaRPr lang="en-US" sz="1400" b="1" dirty="0"/>
          </a:p>
          <a:p>
            <a:r>
              <a:rPr lang="en-US" sz="1400" b="1" dirty="0"/>
              <a:t>If the weight of the oranges is represented by the □, which of these shows how to find the weight </a:t>
            </a:r>
            <a:r>
              <a:rPr lang="en-US" sz="1400" b="1" dirty="0" smtClean="0"/>
              <a:t>of the </a:t>
            </a:r>
            <a:r>
              <a:rPr lang="en-US" sz="1400" b="1" dirty="0"/>
              <a:t>oranges</a:t>
            </a:r>
            <a:r>
              <a:rPr lang="en-US" sz="1400" b="1" dirty="0" smtClean="0"/>
              <a:t>?</a:t>
            </a:r>
          </a:p>
          <a:p>
            <a:endParaRPr lang="en-US" sz="1400" b="1" dirty="0"/>
          </a:p>
          <a:p>
            <a:r>
              <a:rPr lang="en-US" sz="1400" b="1" dirty="0"/>
              <a:t>A </a:t>
            </a:r>
            <a:r>
              <a:rPr lang="en-US" sz="1400" dirty="0"/>
              <a:t>3 + □ = 12</a:t>
            </a:r>
          </a:p>
          <a:p>
            <a:r>
              <a:rPr lang="en-US" sz="1400" dirty="0"/>
              <a:t>□ = 9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B </a:t>
            </a:r>
            <a:r>
              <a:rPr lang="en-US" sz="1400" dirty="0"/>
              <a:t>□ – 3= 12</a:t>
            </a:r>
          </a:p>
          <a:p>
            <a:r>
              <a:rPr lang="en-US" sz="1400" dirty="0"/>
              <a:t>□ = 15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C </a:t>
            </a:r>
            <a:r>
              <a:rPr lang="en-US" sz="1400" dirty="0"/>
              <a:t>□ x 3 = 12</a:t>
            </a:r>
          </a:p>
          <a:p>
            <a:r>
              <a:rPr lang="en-US" sz="1400" dirty="0"/>
              <a:t>□ = 4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D</a:t>
            </a:r>
            <a:r>
              <a:rPr lang="en-US" sz="1400" b="1" dirty="0"/>
              <a:t> </a:t>
            </a:r>
            <a:r>
              <a:rPr lang="en-US" sz="1400" dirty="0" smtClean="0"/>
              <a:t>□</a:t>
            </a:r>
            <a:r>
              <a:rPr lang="en-US" sz="1400" dirty="0"/>
              <a:t> </a:t>
            </a:r>
            <a:r>
              <a:rPr lang="en-US" sz="1400" dirty="0" smtClean="0"/>
              <a:t>÷𝟑 = </a:t>
            </a:r>
            <a:r>
              <a:rPr lang="en-US" sz="1400" dirty="0"/>
              <a:t>12</a:t>
            </a:r>
          </a:p>
          <a:p>
            <a:r>
              <a:rPr lang="en-US" sz="1400" dirty="0"/>
              <a:t>□ = 36</a:t>
            </a:r>
          </a:p>
        </p:txBody>
      </p:sp>
    </p:spTree>
    <p:extLst>
      <p:ext uri="{BB962C8B-B14F-4D97-AF65-F5344CB8AC3E}">
        <p14:creationId xmlns:p14="http://schemas.microsoft.com/office/powerpoint/2010/main" val="419274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32546" y="779802"/>
            <a:ext cx="6019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4</a:t>
            </a:r>
            <a:r>
              <a:rPr lang="en-US" sz="3600" baseline="30000" dirty="0"/>
              <a:t>th</a:t>
            </a:r>
            <a:r>
              <a:rPr lang="en-US" sz="3600" dirty="0"/>
              <a:t> Grade – Day </a:t>
            </a:r>
            <a:r>
              <a:rPr lang="en-US" sz="3600" dirty="0" smtClean="0"/>
              <a:t>10</a:t>
            </a:r>
            <a:endParaRPr lang="en-US" sz="3600" dirty="0"/>
          </a:p>
          <a:p>
            <a:pPr algn="ctr"/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1733909"/>
            <a:ext cx="678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workers at a factory need to make 3,000 kites. They make 246 kites an hour and work for 8 </a:t>
            </a:r>
            <a:r>
              <a:rPr lang="en-US" b="1" dirty="0" smtClean="0"/>
              <a:t>hours a </a:t>
            </a:r>
            <a:r>
              <a:rPr lang="en-US" b="1" dirty="0"/>
              <a:t>day.</a:t>
            </a:r>
          </a:p>
          <a:p>
            <a:r>
              <a:rPr lang="en-US" b="1" dirty="0"/>
              <a:t>Use rounding to estimate the number of kites the workers still need to make after the first day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Explain your work and write your answer on the line.</a:t>
            </a:r>
          </a:p>
          <a:p>
            <a:r>
              <a:rPr lang="en-US" dirty="0"/>
              <a:t>__________ </a:t>
            </a:r>
            <a:r>
              <a:rPr lang="en-US" b="1" dirty="0"/>
              <a:t>kites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8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877669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– Day 1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295400" y="1443840"/>
            <a:ext cx="6553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Peyton has 375 apples. She has 282 Granny Smith apples, and the remaining apples are Gala. </a:t>
            </a:r>
            <a:r>
              <a:rPr lang="en-US" b="1" dirty="0" smtClean="0"/>
              <a:t>Peyton plans </a:t>
            </a:r>
            <a:r>
              <a:rPr lang="en-US" b="1" dirty="0"/>
              <a:t>to make bags of apples using all of the Gala apples. Each bag will have 8 Gala apples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Will Peyton have enough Gala apples to fill 12 bags, and why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A </a:t>
            </a:r>
            <a:r>
              <a:rPr lang="en-US" dirty="0"/>
              <a:t>yes, because 12 times 8 is 96</a:t>
            </a:r>
          </a:p>
          <a:p>
            <a:r>
              <a:rPr lang="en-US" b="1" dirty="0"/>
              <a:t>B </a:t>
            </a:r>
            <a:r>
              <a:rPr lang="en-US" dirty="0"/>
              <a:t>yes, because 11 times 8 is 88</a:t>
            </a:r>
          </a:p>
          <a:p>
            <a:r>
              <a:rPr lang="en-US" b="1" dirty="0"/>
              <a:t>C </a:t>
            </a:r>
            <a:r>
              <a:rPr lang="en-US" dirty="0"/>
              <a:t>no, because she will need 5 more apples to fill the last bag</a:t>
            </a:r>
          </a:p>
          <a:p>
            <a:r>
              <a:rPr lang="en-US" b="1" dirty="0"/>
              <a:t>D </a:t>
            </a:r>
            <a:r>
              <a:rPr lang="en-US" dirty="0"/>
              <a:t>no, because she will need 3 more apples to fill the last bag</a:t>
            </a:r>
          </a:p>
        </p:txBody>
      </p:sp>
    </p:spTree>
    <p:extLst>
      <p:ext uri="{BB962C8B-B14F-4D97-AF65-F5344CB8AC3E}">
        <p14:creationId xmlns:p14="http://schemas.microsoft.com/office/powerpoint/2010/main" val="322673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83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– Day 2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295400" y="1524000"/>
            <a:ext cx="6781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Kaley is drawing a design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Which of these shows how Kaley should draw the triangle below the line to create a symmetrical</a:t>
            </a:r>
          </a:p>
          <a:p>
            <a:r>
              <a:rPr lang="en-US" b="1" dirty="0"/>
              <a:t>design?</a:t>
            </a:r>
          </a:p>
          <a:p>
            <a:r>
              <a:rPr lang="en-US" b="1" dirty="0" smtClean="0"/>
              <a:t>A                                                               B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C                                                               D</a:t>
            </a:r>
          </a:p>
          <a:p>
            <a:endParaRPr lang="en-US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672" y="1502354"/>
            <a:ext cx="1143000" cy="10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8382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2" y="5029200"/>
            <a:ext cx="1247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05499"/>
            <a:ext cx="8382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602" y="5032761"/>
            <a:ext cx="1247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64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83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– Day 3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371600" y="1484530"/>
            <a:ext cx="647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Each of four students is given one yard of ribbon for an art project. The table shows the fraction of </a:t>
            </a:r>
            <a:r>
              <a:rPr lang="en-US" b="1" dirty="0" smtClean="0"/>
              <a:t>the ribbon </a:t>
            </a:r>
            <a:r>
              <a:rPr lang="en-US" b="1" dirty="0"/>
              <a:t>each student cut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Which student has the longest piece of ribbon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A </a:t>
            </a:r>
            <a:r>
              <a:rPr lang="en-US" dirty="0"/>
              <a:t>Eva</a:t>
            </a:r>
          </a:p>
          <a:p>
            <a:r>
              <a:rPr lang="en-US" b="1" dirty="0"/>
              <a:t>B </a:t>
            </a:r>
            <a:r>
              <a:rPr lang="en-US" dirty="0"/>
              <a:t>Sue</a:t>
            </a:r>
          </a:p>
          <a:p>
            <a:r>
              <a:rPr lang="en-US" b="1" dirty="0"/>
              <a:t>C </a:t>
            </a:r>
            <a:r>
              <a:rPr lang="en-US" dirty="0"/>
              <a:t>Joe</a:t>
            </a:r>
          </a:p>
          <a:p>
            <a:r>
              <a:rPr lang="en-US" b="1" dirty="0"/>
              <a:t>D </a:t>
            </a:r>
            <a:r>
              <a:rPr lang="en-US" dirty="0"/>
              <a:t>Bob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359" y="2362200"/>
            <a:ext cx="1685925" cy="175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77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83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– Day 4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447800" y="1676400"/>
            <a:ext cx="624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Robert has 144 pennies equally grouped in 9 rows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How many pennies does he group in each row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A </a:t>
            </a:r>
            <a:r>
              <a:rPr lang="en-US" dirty="0"/>
              <a:t>10</a:t>
            </a:r>
          </a:p>
          <a:p>
            <a:r>
              <a:rPr lang="en-US" b="1" dirty="0"/>
              <a:t>B </a:t>
            </a:r>
            <a:r>
              <a:rPr lang="en-US" dirty="0"/>
              <a:t>14</a:t>
            </a:r>
          </a:p>
          <a:p>
            <a:r>
              <a:rPr lang="en-US" b="1" dirty="0"/>
              <a:t>C </a:t>
            </a:r>
            <a:r>
              <a:rPr lang="en-US" dirty="0"/>
              <a:t>16</a:t>
            </a:r>
          </a:p>
          <a:p>
            <a:r>
              <a:rPr lang="en-US" b="1" dirty="0"/>
              <a:t>D </a:t>
            </a:r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28921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83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– Day 5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371600" y="1524000"/>
            <a:ext cx="647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table shows the heights of four children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Which two children are the tallest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(12 inches = 1 foot</a:t>
            </a:r>
            <a:r>
              <a:rPr lang="en-US" b="1" dirty="0" smtClean="0"/>
              <a:t>)</a:t>
            </a:r>
          </a:p>
          <a:p>
            <a:endParaRPr lang="en-US" b="1" dirty="0"/>
          </a:p>
          <a:p>
            <a:r>
              <a:rPr lang="en-US" b="1" dirty="0"/>
              <a:t>A </a:t>
            </a:r>
            <a:r>
              <a:rPr lang="en-US" dirty="0"/>
              <a:t>Ben and Kim</a:t>
            </a:r>
          </a:p>
          <a:p>
            <a:r>
              <a:rPr lang="en-US" b="1" dirty="0"/>
              <a:t>B </a:t>
            </a:r>
            <a:r>
              <a:rPr lang="en-US" dirty="0"/>
              <a:t>Ben and Steve</a:t>
            </a:r>
          </a:p>
          <a:p>
            <a:r>
              <a:rPr lang="en-US" b="1" dirty="0"/>
              <a:t>C </a:t>
            </a:r>
            <a:r>
              <a:rPr lang="en-US" dirty="0"/>
              <a:t>Kim and Steve</a:t>
            </a:r>
          </a:p>
          <a:p>
            <a:r>
              <a:rPr lang="en-US" b="1" dirty="0"/>
              <a:t>D </a:t>
            </a:r>
            <a:r>
              <a:rPr lang="en-US" dirty="0"/>
              <a:t>Sarah and Steve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28" y="1981200"/>
            <a:ext cx="6272212" cy="1517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005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83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– Day 6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371600" y="1600200"/>
            <a:ext cx="64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Which shape has the same number of PAIRS of parallel sides as a square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A </a:t>
            </a:r>
            <a:r>
              <a:rPr lang="en-US" dirty="0"/>
              <a:t>regular hexagon</a:t>
            </a:r>
          </a:p>
          <a:p>
            <a:r>
              <a:rPr lang="en-US" b="1" dirty="0"/>
              <a:t>B </a:t>
            </a:r>
            <a:r>
              <a:rPr lang="en-US" dirty="0"/>
              <a:t>pentagon</a:t>
            </a:r>
          </a:p>
          <a:p>
            <a:r>
              <a:rPr lang="en-US" b="1" dirty="0"/>
              <a:t>C </a:t>
            </a:r>
            <a:r>
              <a:rPr lang="en-US" dirty="0"/>
              <a:t>rhombus</a:t>
            </a:r>
          </a:p>
          <a:p>
            <a:r>
              <a:rPr lang="en-US" b="1" dirty="0"/>
              <a:t>D </a:t>
            </a:r>
            <a:r>
              <a:rPr lang="en-US" dirty="0"/>
              <a:t>triangle</a:t>
            </a:r>
          </a:p>
        </p:txBody>
      </p:sp>
    </p:spTree>
    <p:extLst>
      <p:ext uri="{BB962C8B-B14F-4D97-AF65-F5344CB8AC3E}">
        <p14:creationId xmlns:p14="http://schemas.microsoft.com/office/powerpoint/2010/main" val="412313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83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– Day 7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219200" y="1484531"/>
            <a:ext cx="68580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The students during the first lunch period ate </a:t>
            </a:r>
            <a:r>
              <a:rPr lang="en-US" sz="2000" dirty="0" smtClean="0"/>
              <a:t>𝟓 </a:t>
            </a:r>
            <a:r>
              <a:rPr lang="en-US" sz="1200" dirty="0" smtClean="0"/>
              <a:t>5/8</a:t>
            </a:r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b="1" dirty="0" smtClean="0"/>
              <a:t>pans </a:t>
            </a:r>
            <a:r>
              <a:rPr lang="en-US" sz="1200" b="1" dirty="0"/>
              <a:t>of lasagna. The students during the second</a:t>
            </a:r>
          </a:p>
          <a:p>
            <a:r>
              <a:rPr lang="en-US" sz="1200" b="1" dirty="0"/>
              <a:t>lunch period ate </a:t>
            </a:r>
            <a:r>
              <a:rPr lang="en-US" sz="2000" dirty="0" smtClean="0"/>
              <a:t>𝟑</a:t>
            </a:r>
            <a:r>
              <a:rPr lang="en-US" sz="1200" dirty="0" smtClean="0"/>
              <a:t> 1/8 </a:t>
            </a:r>
            <a:r>
              <a:rPr lang="en-US" sz="1200" b="1" dirty="0" smtClean="0"/>
              <a:t>pans </a:t>
            </a:r>
            <a:r>
              <a:rPr lang="en-US" sz="1200" b="1" dirty="0"/>
              <a:t>of </a:t>
            </a:r>
            <a:r>
              <a:rPr lang="en-US" sz="1200" b="1" dirty="0" smtClean="0"/>
              <a:t>lasagna. How </a:t>
            </a:r>
            <a:r>
              <a:rPr lang="en-US" sz="1200" b="1" dirty="0"/>
              <a:t>many MORE pans of lasagna did the students during the first lunch period eat than the </a:t>
            </a:r>
            <a:r>
              <a:rPr lang="en-US" sz="1200" b="1" dirty="0" smtClean="0"/>
              <a:t>students during </a:t>
            </a:r>
            <a:r>
              <a:rPr lang="en-US" sz="1200" b="1" dirty="0"/>
              <a:t>the second lunch period</a:t>
            </a:r>
            <a:r>
              <a:rPr lang="en-US" sz="1200" b="1" dirty="0" smtClean="0"/>
              <a:t>?</a:t>
            </a:r>
          </a:p>
          <a:p>
            <a:endParaRPr lang="en-US" sz="1200" b="1" dirty="0"/>
          </a:p>
          <a:p>
            <a:r>
              <a:rPr lang="en-US" sz="1100" b="1" dirty="0" smtClean="0"/>
              <a:t>A  </a:t>
            </a:r>
            <a:r>
              <a:rPr lang="en-US" sz="2000" dirty="0" smtClean="0"/>
              <a:t>2</a:t>
            </a:r>
            <a:r>
              <a:rPr lang="en-US" sz="1100" dirty="0" smtClean="0"/>
              <a:t> 4/8</a:t>
            </a:r>
            <a:r>
              <a:rPr lang="en-US" sz="1100" dirty="0"/>
              <a:t> </a:t>
            </a:r>
            <a:r>
              <a:rPr lang="en-US" sz="1100" dirty="0" smtClean="0"/>
              <a:t>pans</a:t>
            </a:r>
            <a:endParaRPr lang="en-US" sz="1100" dirty="0"/>
          </a:p>
          <a:p>
            <a:endParaRPr lang="en-US" sz="1100" b="1" dirty="0" smtClean="0"/>
          </a:p>
          <a:p>
            <a:r>
              <a:rPr lang="en-US" sz="1100" b="1" dirty="0" smtClean="0"/>
              <a:t>B  </a:t>
            </a:r>
            <a:r>
              <a:rPr lang="en-US" sz="2000" dirty="0" smtClean="0"/>
              <a:t>2</a:t>
            </a:r>
            <a:r>
              <a:rPr lang="en-US" sz="1100" dirty="0" smtClean="0"/>
              <a:t> 7/8 pans</a:t>
            </a:r>
            <a:endParaRPr lang="en-US" sz="1100" dirty="0"/>
          </a:p>
          <a:p>
            <a:endParaRPr lang="en-US" sz="1100" b="1" dirty="0" smtClean="0"/>
          </a:p>
          <a:p>
            <a:r>
              <a:rPr lang="en-US" sz="1100" b="1" dirty="0" smtClean="0"/>
              <a:t>C  </a:t>
            </a:r>
            <a:r>
              <a:rPr lang="en-US" sz="2000" dirty="0" smtClean="0"/>
              <a:t>8</a:t>
            </a:r>
            <a:r>
              <a:rPr lang="en-US" sz="1100" dirty="0" smtClean="0"/>
              <a:t> 4/8 pans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D  </a:t>
            </a:r>
            <a:r>
              <a:rPr lang="en-US" sz="2000" dirty="0" smtClean="0"/>
              <a:t>8</a:t>
            </a:r>
            <a:r>
              <a:rPr lang="en-US" sz="1100" dirty="0" smtClean="0"/>
              <a:t> 6/8 pans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817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83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– Day 8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371600" y="1600200"/>
            <a:ext cx="6477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Which number is a prime number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A </a:t>
            </a:r>
            <a:r>
              <a:rPr lang="en-US" dirty="0"/>
              <a:t>15</a:t>
            </a:r>
          </a:p>
          <a:p>
            <a:r>
              <a:rPr lang="en-US" b="1" dirty="0"/>
              <a:t>B </a:t>
            </a:r>
            <a:r>
              <a:rPr lang="en-US" dirty="0"/>
              <a:t>21</a:t>
            </a:r>
          </a:p>
          <a:p>
            <a:r>
              <a:rPr lang="en-US" b="1" dirty="0"/>
              <a:t>C </a:t>
            </a:r>
            <a:r>
              <a:rPr lang="en-US" dirty="0"/>
              <a:t>33</a:t>
            </a:r>
          </a:p>
          <a:p>
            <a:r>
              <a:rPr lang="en-US" b="1" dirty="0"/>
              <a:t>D </a:t>
            </a:r>
            <a:r>
              <a:rPr lang="en-US" dirty="0"/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1875933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245</TotalTime>
  <Words>558</Words>
  <Application>Microsoft Office PowerPoint</Application>
  <PresentationFormat>On-screen Show (4:3)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GA Milestones Question of the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CRCT Math Study Guide Questions</dc:title>
  <dc:creator>Ives, Trudy</dc:creator>
  <cp:lastModifiedBy>Lambes, Jill</cp:lastModifiedBy>
  <cp:revision>26</cp:revision>
  <dcterms:created xsi:type="dcterms:W3CDTF">2013-01-10T15:50:55Z</dcterms:created>
  <dcterms:modified xsi:type="dcterms:W3CDTF">2015-03-27T14:21:52Z</dcterms:modified>
</cp:coreProperties>
</file>