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6" r:id="rId8"/>
    <p:sldId id="277" r:id="rId9"/>
    <p:sldId id="275" r:id="rId10"/>
    <p:sldId id="278" r:id="rId11"/>
    <p:sldId id="261" r:id="rId12"/>
    <p:sldId id="262" r:id="rId13"/>
    <p:sldId id="279" r:id="rId14"/>
    <p:sldId id="280" r:id="rId15"/>
    <p:sldId id="263" r:id="rId16"/>
    <p:sldId id="264" r:id="rId17"/>
    <p:sldId id="281" r:id="rId18"/>
    <p:sldId id="287" r:id="rId19"/>
    <p:sldId id="265" r:id="rId20"/>
    <p:sldId id="267" r:id="rId21"/>
    <p:sldId id="274" r:id="rId22"/>
    <p:sldId id="268" r:id="rId23"/>
    <p:sldId id="269" r:id="rId24"/>
    <p:sldId id="282" r:id="rId25"/>
    <p:sldId id="283" r:id="rId26"/>
    <p:sldId id="270" r:id="rId27"/>
    <p:sldId id="271" r:id="rId28"/>
    <p:sldId id="272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2E81EFC-7358-46D0-B2B4-712DCEDB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0F8E-F90D-4DBD-B908-CFCA5D913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8D04-9D4E-4948-B21C-08B363ED3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AEC7B-6244-49F7-9621-2AB24C7B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7389-CD8E-49D9-B765-5EF3B3BE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6187-0FBC-4C70-9FB0-C145690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D33F-4137-420E-A236-56AD54B19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1101B-8CA7-433B-91AF-01995E55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116C-520E-453B-98E5-482F2BCE4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EC57-9460-4E72-82DC-C5A38DE1B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5FB8-48D0-4A72-9AC5-F1236397A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96D700-6950-4E02-8259-0C102B2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sybelia.ocps.k12.fl.us/images/Excited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hyperlink" Target="http://suzyred.com/subject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gif"/><Relationship Id="rId5" Type="http://schemas.openxmlformats.org/officeDocument/2006/relationships/hyperlink" Target="file:///D:\CLICK-ME.pps" TargetMode="Externa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bg2"/>
                </a:solidFill>
              </a:rPr>
              <a:t>Subjects</a:t>
            </a:r>
            <a:r>
              <a:rPr lang="en-US" sz="5400" smtClean="0"/>
              <a:t> &amp; </a:t>
            </a:r>
            <a:r>
              <a:rPr lang="en-US" sz="5400" smtClean="0">
                <a:solidFill>
                  <a:schemeClr val="folHlink"/>
                </a:solidFill>
              </a:rPr>
              <a:t>Predicates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4013200" cy="182245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Project LA Activity</a:t>
            </a:r>
          </a:p>
        </p:txBody>
      </p:sp>
      <p:pic>
        <p:nvPicPr>
          <p:cNvPr id="3076" name="Picture 7" descr="Excite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286000"/>
            <a:ext cx="21828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  <p:sndAc>
      <p:stSnd>
        <p:snd r:embed="rId2" name="featurepresenta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</a:t>
            </a:r>
            <a:r>
              <a:rPr lang="en-US" sz="4000" b="1" u="sng" smtClean="0">
                <a:solidFill>
                  <a:schemeClr val="folHlink"/>
                </a:solidFill>
              </a:rPr>
              <a:t>broke his finger</a:t>
            </a:r>
            <a:r>
              <a:rPr lang="en-US" sz="40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</a:t>
            </a:r>
            <a:r>
              <a:rPr lang="en-US" sz="3600" b="1" u="sng" smtClean="0">
                <a:solidFill>
                  <a:schemeClr val="folHlink"/>
                </a:solidFill>
              </a:rPr>
              <a:t>asked for directions</a:t>
            </a:r>
            <a:r>
              <a:rPr lang="en-US" sz="36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</a:t>
            </a:r>
            <a:r>
              <a:rPr lang="en-US" sz="3600" b="1" u="sng" smtClean="0">
                <a:solidFill>
                  <a:schemeClr val="folHlink"/>
                </a:solidFill>
              </a:rPr>
              <a:t>carried books</a:t>
            </a:r>
            <a:r>
              <a:rPr lang="en-US" sz="36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</a:t>
            </a:r>
            <a:r>
              <a:rPr lang="en-US" sz="3600" b="1" u="sng" smtClean="0">
                <a:solidFill>
                  <a:schemeClr val="folHlink"/>
                </a:solidFill>
              </a:rPr>
              <a:t>arrived late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Simple Subject and Simple Predicate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800" smtClean="0"/>
              <a:t>Every subject is built around one noun or pronoun (or more).  When all other words are removed the </a:t>
            </a:r>
            <a:r>
              <a:rPr lang="en-US" sz="4800" b="1" u="sng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800" smtClean="0"/>
              <a:t> is left.</a:t>
            </a:r>
          </a:p>
        </p:txBody>
      </p:sp>
      <p:pic>
        <p:nvPicPr>
          <p:cNvPr id="10246" name="Picture 6" descr="boy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8925" y="5562600"/>
            <a:ext cx="25050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cmstn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Simple Subject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777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2"/>
                </a:solidFill>
              </a:rPr>
              <a:t>A </a:t>
            </a:r>
            <a:r>
              <a:rPr lang="en-US" sz="4800" b="1" u="sng">
                <a:solidFill>
                  <a:schemeClr val="bg2"/>
                </a:solidFill>
              </a:rPr>
              <a:t>piece</a:t>
            </a:r>
            <a:r>
              <a:rPr lang="en-US" sz="4400" b="1">
                <a:solidFill>
                  <a:schemeClr val="bg2"/>
                </a:solidFill>
              </a:rPr>
              <a:t> </a:t>
            </a:r>
            <a:r>
              <a:rPr lang="en-US" sz="4000" b="1">
                <a:solidFill>
                  <a:schemeClr val="bg2"/>
                </a:solidFill>
              </a:rPr>
              <a:t>of chocolate candy</a:t>
            </a:r>
            <a:r>
              <a:rPr lang="en-US" sz="4400"/>
              <a:t> would taste great.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8001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main word in the </a:t>
            </a:r>
            <a:r>
              <a:rPr lang="en-US" sz="3200" b="1">
                <a:solidFill>
                  <a:schemeClr val="bg2"/>
                </a:solidFill>
              </a:rPr>
              <a:t>subject</a:t>
            </a:r>
            <a:r>
              <a:rPr lang="en-US" sz="3200"/>
              <a:t> is the noun ``</a:t>
            </a:r>
            <a:r>
              <a:rPr lang="en-US" sz="3200" b="1" u="sng">
                <a:solidFill>
                  <a:schemeClr val="bg2"/>
                </a:solidFill>
              </a:rPr>
              <a:t>piece</a:t>
            </a:r>
            <a:r>
              <a:rPr lang="en-US" sz="3200"/>
              <a:t>,'' with the other words of the subject -- ``a'' and ``of pepperoni pizza'' – tell about the noun. ``</a:t>
            </a:r>
            <a:r>
              <a:rPr lang="en-US" sz="3200" b="1" u="sng">
                <a:solidFill>
                  <a:schemeClr val="bg2"/>
                </a:solidFill>
              </a:rPr>
              <a:t>piece</a:t>
            </a:r>
            <a:r>
              <a:rPr lang="en-US" sz="3200"/>
              <a:t>'' is the simple subject.</a:t>
            </a:r>
          </a:p>
        </p:txBody>
      </p:sp>
      <p:pic>
        <p:nvPicPr>
          <p:cNvPr id="11271" name="Picture 7" descr="candyea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4700" y="0"/>
            <a:ext cx="2019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My little brother </a:t>
            </a:r>
            <a:r>
              <a:rPr lang="en-US" sz="3600" smtClean="0"/>
              <a:t>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Our babysitter arrived late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</a:t>
            </a:r>
            <a:r>
              <a:rPr lang="en-US" sz="3600" b="1" smtClean="0">
                <a:solidFill>
                  <a:schemeClr val="bg2"/>
                </a:solidFill>
              </a:rPr>
              <a:t> </a:t>
            </a:r>
            <a:r>
              <a:rPr lang="en-US" sz="3600" b="1" u="sng" smtClean="0">
                <a:solidFill>
                  <a:schemeClr val="bg2"/>
                </a:solidFill>
              </a:rPr>
              <a:t>brother</a:t>
            </a:r>
            <a:r>
              <a:rPr lang="en-US" sz="3600" smtClean="0"/>
              <a:t>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</a:t>
            </a:r>
            <a:r>
              <a:rPr lang="en-US" sz="3600" b="1" u="sng" smtClean="0">
                <a:solidFill>
                  <a:schemeClr val="bg2"/>
                </a:solidFill>
              </a:rPr>
              <a:t>Uncle Bob</a:t>
            </a:r>
            <a:r>
              <a:rPr lang="en-US" sz="36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</a:t>
            </a:r>
            <a:r>
              <a:rPr lang="en-US" sz="3600" b="1" u="sng" smtClean="0">
                <a:solidFill>
                  <a:schemeClr val="bg2"/>
                </a:solidFill>
              </a:rPr>
              <a:t>students</a:t>
            </a:r>
            <a:r>
              <a:rPr lang="en-US" sz="36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</a:t>
            </a:r>
            <a:r>
              <a:rPr lang="en-US" sz="3600" b="1" u="sng" smtClean="0">
                <a:solidFill>
                  <a:schemeClr val="bg2"/>
                </a:solidFill>
              </a:rPr>
              <a:t>babysitter</a:t>
            </a:r>
            <a:r>
              <a:rPr lang="en-US" sz="3600" smtClean="0"/>
              <a:t> arrived late.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Simple Predicate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400" smtClean="0"/>
              <a:t>A </a:t>
            </a:r>
            <a:r>
              <a:rPr lang="en-US" sz="5400" b="1" smtClean="0"/>
              <a:t>simple </a:t>
            </a:r>
            <a:r>
              <a:rPr lang="en-US" sz="5400" b="1" smtClean="0">
                <a:solidFill>
                  <a:schemeClr val="folHlink"/>
                </a:solidFill>
              </a:rPr>
              <a:t>predicate</a:t>
            </a:r>
            <a:r>
              <a:rPr lang="en-US" sz="5400" smtClean="0"/>
              <a:t> is always the verb or verbs that links up with the subject. </a:t>
            </a:r>
          </a:p>
        </p:txBody>
      </p:sp>
      <p:pic>
        <p:nvPicPr>
          <p:cNvPr id="12292" name="Picture 4" descr="contac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343400"/>
            <a:ext cx="2178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gra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Simple Predicate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A piece of chocolate candy </a:t>
            </a:r>
            <a:r>
              <a:rPr lang="en-US" sz="4400" b="1" u="sng">
                <a:solidFill>
                  <a:schemeClr val="folHlink"/>
                </a:solidFill>
              </a:rPr>
              <a:t>would taste</a:t>
            </a:r>
            <a:r>
              <a:rPr lang="en-US" sz="4400" b="1">
                <a:solidFill>
                  <a:schemeClr val="folHlink"/>
                </a:solidFill>
              </a:rPr>
              <a:t> great.</a:t>
            </a:r>
            <a:r>
              <a:rPr lang="en-US" sz="4400"/>
              <a:t>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8001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 simple predicate is ``</a:t>
            </a:r>
            <a:r>
              <a:rPr lang="en-US" sz="4000" b="1" u="sng">
                <a:solidFill>
                  <a:schemeClr val="folHlink"/>
                </a:solidFill>
              </a:rPr>
              <a:t>would taste</a:t>
            </a:r>
            <a:r>
              <a:rPr lang="en-US" sz="4000"/>
              <a:t>'' -- in other words, </a:t>
            </a:r>
          </a:p>
          <a:p>
            <a:pPr>
              <a:spcBef>
                <a:spcPct val="50000"/>
              </a:spcBef>
            </a:pPr>
            <a:r>
              <a:rPr lang="en-US" sz="4000"/>
              <a:t>the verb of the sentence.</a:t>
            </a:r>
            <a:r>
              <a:rPr lang="en-US"/>
              <a:t> </a:t>
            </a:r>
          </a:p>
        </p:txBody>
      </p:sp>
      <p:pic>
        <p:nvPicPr>
          <p:cNvPr id="13317" name="Picture 5" descr="candyea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019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_mhapp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arrived late.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</a:t>
            </a:r>
            <a:r>
              <a:rPr lang="en-US" sz="3600" b="1" u="sng" smtClean="0">
                <a:solidFill>
                  <a:schemeClr val="folHlink"/>
                </a:solidFill>
              </a:rPr>
              <a:t>broke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</a:t>
            </a:r>
            <a:r>
              <a:rPr lang="en-US" sz="3600" b="1" u="sng" smtClean="0">
                <a:solidFill>
                  <a:schemeClr val="folHlink"/>
                </a:solidFill>
              </a:rPr>
              <a:t>asked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</a:t>
            </a:r>
            <a:r>
              <a:rPr lang="en-US" sz="3600" b="1" u="sng" smtClean="0">
                <a:solidFill>
                  <a:schemeClr val="folHlink"/>
                </a:solidFill>
              </a:rPr>
              <a:t>carried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</a:t>
            </a:r>
            <a:r>
              <a:rPr lang="en-US" sz="3600" b="1" u="sng" smtClean="0">
                <a:solidFill>
                  <a:schemeClr val="folHlink"/>
                </a:solidFill>
              </a:rPr>
              <a:t>arrived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late.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Compound Subject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A sentence may have a </a:t>
            </a:r>
            <a:r>
              <a:rPr lang="en-US" sz="4400" b="1">
                <a:solidFill>
                  <a:schemeClr val="bg2"/>
                </a:solidFill>
              </a:rPr>
              <a:t>compound subject</a:t>
            </a:r>
            <a:r>
              <a:rPr lang="en-US" sz="4400"/>
              <a:t> -- a simple subject made up of more than one noun or pronoun.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5638800" y="5334000"/>
            <a:ext cx="68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No Doubt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7924800" y="27432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Chiller" pitchFamily="82" charset="0"/>
              </a:rPr>
              <a:t>ACDC</a:t>
            </a:r>
          </a:p>
        </p:txBody>
      </p:sp>
      <p:grpSp>
        <p:nvGrpSpPr>
          <p:cNvPr id="21510" name="Group 21"/>
          <p:cNvGrpSpPr>
            <a:grpSpLocks/>
          </p:cNvGrpSpPr>
          <p:nvPr/>
        </p:nvGrpSpPr>
        <p:grpSpPr bwMode="auto">
          <a:xfrm>
            <a:off x="4533900" y="2667000"/>
            <a:ext cx="4152900" cy="3962400"/>
            <a:chOff x="2856" y="1680"/>
            <a:chExt cx="2616" cy="2496"/>
          </a:xfrm>
        </p:grpSpPr>
        <p:sp>
          <p:nvSpPr>
            <p:cNvPr id="21511" name="Rectangle 12"/>
            <p:cNvSpPr>
              <a:spLocks noChangeArrowheads="1"/>
            </p:cNvSpPr>
            <p:nvPr/>
          </p:nvSpPr>
          <p:spPr bwMode="auto">
            <a:xfrm>
              <a:off x="4896" y="1680"/>
              <a:ext cx="576" cy="7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Rectangle 10"/>
            <p:cNvSpPr>
              <a:spLocks noChangeArrowheads="1"/>
            </p:cNvSpPr>
            <p:nvPr/>
          </p:nvSpPr>
          <p:spPr bwMode="auto">
            <a:xfrm>
              <a:off x="3504" y="3312"/>
              <a:ext cx="624" cy="864"/>
            </a:xfrm>
            <a:prstGeom prst="rect">
              <a:avLst/>
            </a:prstGeom>
            <a:gradFill rotWithShape="1">
              <a:gsLst>
                <a:gs pos="0">
                  <a:srgbClr val="6666FF"/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3" name="Picture 7" descr="pennants1"/>
            <p:cNvPicPr>
              <a:picLocks noChangeAspect="1" noChangeArrowheads="1"/>
            </p:cNvPicPr>
            <p:nvPr/>
          </p:nvPicPr>
          <p:blipFill>
            <a:blip r:embed="rId2">
              <a:lum bright="-6000" contrast="6000"/>
            </a:blip>
            <a:srcRect/>
            <a:stretch>
              <a:fillRect/>
            </a:stretch>
          </p:blipFill>
          <p:spPr bwMode="auto">
            <a:xfrm>
              <a:off x="4512" y="2976"/>
              <a:ext cx="900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4" name="Picture 8" descr="guitar-electri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96" y="1824"/>
              <a:ext cx="513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9" descr="rock-fema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4" y="3504"/>
              <a:ext cx="33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18" descr="frame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68" y="3696"/>
              <a:ext cx="648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14" descr="family2"/>
            <p:cNvPicPr>
              <a:picLocks noChangeAspect="1" noChangeArrowheads="1"/>
            </p:cNvPicPr>
            <p:nvPr/>
          </p:nvPicPr>
          <p:blipFill>
            <a:blip r:embed="rId6">
              <a:lum contrast="6000"/>
            </a:blip>
            <a:srcRect/>
            <a:stretch>
              <a:fillRect/>
            </a:stretch>
          </p:blipFill>
          <p:spPr bwMode="auto">
            <a:xfrm>
              <a:off x="4512" y="3792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19" descr="frame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56" y="3408"/>
              <a:ext cx="408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9" name="Picture 20" descr="cuteki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3456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Every complete sentence contains two parts: a </a:t>
            </a:r>
            <a:r>
              <a:rPr lang="en-US" sz="4000" smtClean="0">
                <a:solidFill>
                  <a:schemeClr val="bg2"/>
                </a:solidFill>
              </a:rPr>
              <a:t>subject</a:t>
            </a:r>
            <a:r>
              <a:rPr lang="en-US" sz="4000" smtClean="0"/>
              <a:t> and a </a:t>
            </a:r>
            <a:r>
              <a:rPr lang="en-US" sz="4000" smtClean="0">
                <a:solidFill>
                  <a:schemeClr val="folHlink"/>
                </a:solidFill>
              </a:rPr>
              <a:t>predicate</a:t>
            </a:r>
            <a:r>
              <a:rPr lang="en-US" sz="4000" smtClean="0"/>
              <a:t>.</a:t>
            </a:r>
            <a:r>
              <a:rPr lang="en-US" sz="32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The </a:t>
            </a:r>
            <a:r>
              <a:rPr lang="en-US" sz="4000" b="1" smtClean="0">
                <a:solidFill>
                  <a:schemeClr val="bg2"/>
                </a:solidFill>
              </a:rPr>
              <a:t>subject</a:t>
            </a:r>
            <a:r>
              <a:rPr lang="en-US" sz="4000" smtClean="0"/>
              <a:t> is what (or whom) the sentence is about, while the </a:t>
            </a:r>
            <a:r>
              <a:rPr lang="en-US" sz="4000" b="1" smtClean="0">
                <a:solidFill>
                  <a:schemeClr val="folHlink"/>
                </a:solidFill>
              </a:rPr>
              <a:t>predicate</a:t>
            </a:r>
            <a:r>
              <a:rPr lang="en-US" sz="4000" smtClean="0"/>
              <a:t> tells something about the subject.</a:t>
            </a:r>
            <a:r>
              <a:rPr lang="en-US" smtClean="0"/>
              <a:t> </a:t>
            </a:r>
          </a:p>
        </p:txBody>
      </p:sp>
      <p:pic>
        <p:nvPicPr>
          <p:cNvPr id="4100" name="Picture 6" descr="h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419600"/>
            <a:ext cx="2133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396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Team pennants, rock posters and family photographs covered the boy's bedroom walls.</a:t>
            </a:r>
            <a:r>
              <a:rPr lang="en-US" sz="4400"/>
              <a:t> </a:t>
            </a:r>
          </a:p>
        </p:txBody>
      </p:sp>
      <p:pic>
        <p:nvPicPr>
          <p:cNvPr id="22532" name="Picture 4" descr="bedroo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79850"/>
            <a:ext cx="44005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8382000" y="4876800"/>
            <a:ext cx="369888" cy="3730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7350125" y="4505325"/>
            <a:ext cx="398463" cy="447675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5" name="Picture 8" descr="pennants1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7994650" y="4330700"/>
            <a:ext cx="577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 descr="guitar-elect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4953000"/>
            <a:ext cx="33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 descr="rock-fe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0775" y="4603750"/>
            <a:ext cx="217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1" descr="frame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02575" y="4703763"/>
            <a:ext cx="4159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2" descr="family2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7994650" y="4752975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3" descr="fram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4554538"/>
            <a:ext cx="2619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4" descr="cuteki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80238" y="4579938"/>
            <a:ext cx="147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Team </a:t>
            </a:r>
            <a:r>
              <a:rPr lang="en-US" sz="4000" b="1" u="sng">
                <a:solidFill>
                  <a:schemeClr val="bg2"/>
                </a:solidFill>
              </a:rPr>
              <a:t>pennants</a:t>
            </a:r>
            <a:r>
              <a:rPr lang="en-US" sz="4000"/>
              <a:t>, rock </a:t>
            </a:r>
            <a:r>
              <a:rPr lang="en-US" sz="4000" b="1" u="sng">
                <a:solidFill>
                  <a:schemeClr val="bg2"/>
                </a:solidFill>
              </a:rPr>
              <a:t>posters</a:t>
            </a:r>
            <a:r>
              <a:rPr lang="en-US" sz="4000"/>
              <a:t> and family </a:t>
            </a:r>
            <a:r>
              <a:rPr lang="en-US" sz="4000" b="1" u="sng">
                <a:solidFill>
                  <a:schemeClr val="bg2"/>
                </a:solidFill>
              </a:rPr>
              <a:t>photographs</a:t>
            </a:r>
            <a:r>
              <a:rPr lang="en-US" sz="4000"/>
              <a:t> covered the boy's bedroom walls.</a:t>
            </a:r>
            <a:r>
              <a:rPr lang="en-US" sz="4400"/>
              <a:t> </a:t>
            </a:r>
          </a:p>
        </p:txBody>
      </p:sp>
      <p:pic>
        <p:nvPicPr>
          <p:cNvPr id="23556" name="Picture 4" descr="bedroo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79850"/>
            <a:ext cx="44005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0" y="4876800"/>
            <a:ext cx="369888" cy="3730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350125" y="4505325"/>
            <a:ext cx="398463" cy="447675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9" name="Picture 7" descr="pennants1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7994650" y="4330700"/>
            <a:ext cx="577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guitar-elect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4953000"/>
            <a:ext cx="33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rock-fe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0775" y="4603750"/>
            <a:ext cx="217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frame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02575" y="4703763"/>
            <a:ext cx="4159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family2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7994650" y="4752975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2" descr="fram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4554538"/>
            <a:ext cx="2619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3" descr="cuteki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80238" y="4579938"/>
            <a:ext cx="147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Her uncle and she walked slowly through the art gallery and admired the beautiful pictures exhibited there. </a:t>
            </a:r>
          </a:p>
        </p:txBody>
      </p:sp>
      <p:pic>
        <p:nvPicPr>
          <p:cNvPr id="24580" name="Picture 4" descr="artgalle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67263"/>
            <a:ext cx="224313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Her </a:t>
            </a:r>
            <a:r>
              <a:rPr lang="en-US" sz="4400" b="1" u="sng">
                <a:solidFill>
                  <a:schemeClr val="bg2"/>
                </a:solidFill>
              </a:rPr>
              <a:t>uncle</a:t>
            </a:r>
            <a:r>
              <a:rPr lang="en-US" sz="4400"/>
              <a:t> and </a:t>
            </a:r>
            <a:r>
              <a:rPr lang="en-US" sz="4400" b="1" u="sng">
                <a:solidFill>
                  <a:schemeClr val="bg2"/>
                </a:solidFill>
              </a:rPr>
              <a:t>she</a:t>
            </a:r>
            <a:r>
              <a:rPr lang="en-US" sz="4400"/>
              <a:t> walked slowly through the art gallery and admired the beautiful pictures exhibited there. </a:t>
            </a:r>
          </a:p>
        </p:txBody>
      </p:sp>
      <p:pic>
        <p:nvPicPr>
          <p:cNvPr id="25604" name="Picture 4" descr="artgalle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67263"/>
            <a:ext cx="224313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and my cousin broke their fingers.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and Aunt Betty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and teachers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and her friend arrived late.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u="sng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brother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 my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cousin</a:t>
            </a:r>
            <a:r>
              <a:rPr lang="en-US" sz="3200" smtClean="0"/>
              <a:t> broke their fingers.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</a:t>
            </a:r>
            <a:r>
              <a:rPr lang="en-US" sz="3200" b="1" u="sng" smtClean="0">
                <a:solidFill>
                  <a:schemeClr val="bg2"/>
                </a:solidFill>
              </a:rPr>
              <a:t>Uncle Bob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Aunt Betty</a:t>
            </a:r>
            <a:r>
              <a:rPr lang="en-US" sz="32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</a:t>
            </a:r>
            <a:r>
              <a:rPr lang="en-US" sz="3200" b="1" u="sng" smtClean="0">
                <a:solidFill>
                  <a:schemeClr val="bg2"/>
                </a:solidFill>
              </a:rPr>
              <a:t>students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teachers</a:t>
            </a:r>
            <a:r>
              <a:rPr lang="en-US" sz="32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</a:t>
            </a:r>
            <a:r>
              <a:rPr lang="en-US" sz="3200" b="1" u="sng" smtClean="0">
                <a:solidFill>
                  <a:schemeClr val="bg2"/>
                </a:solidFill>
              </a:rPr>
              <a:t>babysitter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 her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friend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arrived late.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Compound Predicate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/>
              <a:t>A </a:t>
            </a:r>
            <a:r>
              <a:rPr lang="en-US" sz="4000" b="1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z="4000"/>
              <a:t>, is more than one verb relating to the same subject.</a:t>
            </a:r>
            <a:endParaRPr lang="en-US" sz="4400"/>
          </a:p>
        </p:txBody>
      </p:sp>
      <p:pic>
        <p:nvPicPr>
          <p:cNvPr id="28676" name="Picture 4" descr="clea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505200"/>
            <a:ext cx="27320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predicate?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Mother mopped and scrubbed the kitchen floor.</a:t>
            </a:r>
            <a:endParaRPr lang="en-US" sz="5400"/>
          </a:p>
        </p:txBody>
      </p:sp>
      <p:pic>
        <p:nvPicPr>
          <p:cNvPr id="20484" name="Picture 4" descr="scrub"/>
          <p:cNvPicPr>
            <a:picLocks noChangeAspect="1" noChangeArrowheads="1"/>
          </p:cNvPicPr>
          <p:nvPr/>
        </p:nvPicPr>
        <p:blipFill>
          <a:blip r:embed="rId3">
            <a:lum bright="-18000" contrast="24000"/>
          </a:blip>
          <a:srcRect/>
          <a:stretch>
            <a:fillRect/>
          </a:stretch>
        </p:blipFill>
        <p:spPr bwMode="auto">
          <a:xfrm>
            <a:off x="3352800" y="4114800"/>
            <a:ext cx="2133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clean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276600"/>
            <a:ext cx="2451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e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predicate?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Mother </a:t>
            </a:r>
            <a:r>
              <a:rPr lang="en-US" sz="4800" b="1" u="sng">
                <a:solidFill>
                  <a:schemeClr val="folHlink"/>
                </a:solidFill>
              </a:rPr>
              <a:t>mopped</a:t>
            </a:r>
            <a:r>
              <a:rPr lang="en-US" sz="4800"/>
              <a:t> and </a:t>
            </a:r>
            <a:r>
              <a:rPr lang="en-US" sz="4800" b="1" u="sng">
                <a:solidFill>
                  <a:schemeClr val="folHlink"/>
                </a:solidFill>
              </a:rPr>
              <a:t>scrubbed</a:t>
            </a:r>
            <a:r>
              <a:rPr lang="en-US" sz="4800"/>
              <a:t> the kitchen floor.</a:t>
            </a:r>
            <a:endParaRPr lang="en-US" sz="5400"/>
          </a:p>
        </p:txBody>
      </p:sp>
      <p:pic>
        <p:nvPicPr>
          <p:cNvPr id="30724" name="Picture 4" descr="scrub"/>
          <p:cNvPicPr>
            <a:picLocks noChangeAspect="1" noChangeArrowheads="1"/>
          </p:cNvPicPr>
          <p:nvPr/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 bwMode="auto">
          <a:xfrm>
            <a:off x="3644900" y="4724400"/>
            <a:ext cx="2133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clean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3886200"/>
            <a:ext cx="2451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Can you find the </a:t>
            </a: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mtClean="0"/>
              <a:t> in each sentence below?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3724275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bruised and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looked and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carried and used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overslept and arrived late.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2"/>
                </a:solidFill>
              </a:rPr>
              <a:t>Judy and her dog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folHlink"/>
                </a:solidFill>
              </a:rPr>
              <a:t>run</a:t>
            </a:r>
            <a:r>
              <a:rPr lang="en-US" sz="4000" smtClean="0"/>
              <a:t> on the beach every morning.</a:t>
            </a:r>
          </a:p>
        </p:txBody>
      </p:sp>
      <p:pic>
        <p:nvPicPr>
          <p:cNvPr id="5123" name="Picture 4" descr="beach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67818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dogru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133600"/>
            <a:ext cx="246221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jogg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6576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bar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Can you find the </a:t>
            </a: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mtClean="0"/>
              <a:t> in each sentence below?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47925"/>
            <a:ext cx="8305800" cy="3724275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</a:t>
            </a:r>
            <a:r>
              <a:rPr lang="en-US" sz="3200" b="1" u="sng" smtClean="0">
                <a:solidFill>
                  <a:schemeClr val="folHlink"/>
                </a:solidFill>
              </a:rPr>
              <a:t>bruised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broke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</a:t>
            </a:r>
            <a:r>
              <a:rPr lang="en-US" sz="3200" b="1" u="sng" smtClean="0">
                <a:solidFill>
                  <a:schemeClr val="folHlink"/>
                </a:solidFill>
              </a:rPr>
              <a:t>looked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asked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</a:t>
            </a:r>
            <a:r>
              <a:rPr lang="en-US" sz="3200" b="1" u="sng" smtClean="0">
                <a:solidFill>
                  <a:schemeClr val="folHlink"/>
                </a:solidFill>
              </a:rPr>
              <a:t>carried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used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</a:t>
            </a:r>
            <a:r>
              <a:rPr lang="en-US" sz="3200" b="1" u="sng" smtClean="0">
                <a:solidFill>
                  <a:schemeClr val="folHlink"/>
                </a:solidFill>
              </a:rPr>
              <a:t>overslept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arrived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late.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3886200"/>
            <a:ext cx="8534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Now that you know all about subjects and predicates, try the subject and predicate song and sing along!  </a:t>
            </a:r>
          </a:p>
        </p:txBody>
      </p:sp>
      <p:pic>
        <p:nvPicPr>
          <p:cNvPr id="33795" name="Picture 4" descr="clickherenow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486400"/>
            <a:ext cx="2057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kids_line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685800"/>
            <a:ext cx="4724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12">
            <a:hlinkClick r:id="rId5" action="ppaction://hlinkpres?slideindex=2&amp;slidetitle=Why?" highlightClick="1"/>
          </p:cNvPr>
          <p:cNvSpPr>
            <a:spLocks noChangeArrowheads="1"/>
          </p:cNvSpPr>
          <p:nvPr/>
        </p:nvSpPr>
        <p:spPr bwMode="auto">
          <a:xfrm>
            <a:off x="6172200" y="5181600"/>
            <a:ext cx="1676400" cy="1219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798" name="Picture 13" descr="logo-projectla1">
            <a:hlinkClick r:id="rId5" action="ppaction://hlinkpres?slideindex=2&amp;slidetitle=Why?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238750"/>
            <a:ext cx="762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6400800" y="58515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Arial Unicode MS" pitchFamily="34" charset="-128"/>
                <a:hlinkClick r:id="rId5" action="ppaction://hlinkpres?slideindex=2&amp;slidetitle=Why?"/>
              </a:rPr>
              <a:t>MAIN</a:t>
            </a:r>
            <a:endParaRPr lang="en-US" sz="2000" b="1"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2"/>
                </a:solidFill>
              </a:rPr>
              <a:t>Judy and her dog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folHlink"/>
                </a:solidFill>
              </a:rPr>
              <a:t>run</a:t>
            </a:r>
            <a:r>
              <a:rPr lang="en-US" sz="4000" smtClean="0"/>
              <a:t> on the beach every morning.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13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First find the </a:t>
            </a:r>
            <a:r>
              <a:rPr lang="en-US" sz="4000" b="1" smtClean="0">
                <a:solidFill>
                  <a:schemeClr val="folHlink"/>
                </a:solidFill>
              </a:rPr>
              <a:t>verb</a:t>
            </a:r>
            <a:r>
              <a:rPr lang="en-US" sz="4000" smtClean="0"/>
              <a:t> and then make a question by placing ``who?'' or ``what?'' before it.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/>
          </a:p>
        </p:txBody>
      </p:sp>
      <p:pic>
        <p:nvPicPr>
          <p:cNvPr id="6148" name="Picture 5" descr="jogg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029200"/>
            <a:ext cx="1185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dogru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724400"/>
            <a:ext cx="146208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472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 answer is the </a:t>
            </a:r>
            <a:r>
              <a:rPr lang="en-US" sz="4000" b="1">
                <a:solidFill>
                  <a:schemeClr val="bg2"/>
                </a:solidFill>
              </a:rPr>
              <a:t>subject, Judy and her dog</a:t>
            </a:r>
            <a:r>
              <a:rPr lang="en-US" sz="4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2"/>
                </a:solidFill>
              </a:rPr>
              <a:t>Let’s try one:</a:t>
            </a:r>
            <a:endParaRPr lang="en-US" sz="4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We spilled popcorn on the floor.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What is the </a:t>
            </a:r>
            <a:r>
              <a:rPr lang="en-US" sz="4000" b="1">
                <a:solidFill>
                  <a:schemeClr val="folHlink"/>
                </a:solidFill>
              </a:rPr>
              <a:t>verb</a:t>
            </a:r>
            <a:r>
              <a:rPr lang="en-US" sz="4000"/>
              <a:t> of this sentence?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38200" y="5029200"/>
            <a:ext cx="769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4000"/>
              <a:t>We </a:t>
            </a:r>
            <a:r>
              <a:rPr lang="en-US" sz="4400" b="1" u="sng">
                <a:solidFill>
                  <a:schemeClr val="folHlink"/>
                </a:solidFill>
              </a:rPr>
              <a:t>spilled</a:t>
            </a:r>
            <a:r>
              <a:rPr lang="en-US" sz="4000"/>
              <a:t> popcorn on the floor. </a:t>
            </a:r>
          </a:p>
        </p:txBody>
      </p:sp>
      <p:pic>
        <p:nvPicPr>
          <p:cNvPr id="7174" name="Picture 7" descr="popcor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800"/>
            <a:ext cx="1524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boygirlye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838200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2"/>
                </a:solidFill>
              </a:rPr>
              <a:t>Now find the subject:</a:t>
            </a:r>
            <a:endParaRPr lang="en-US" sz="4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We </a:t>
            </a:r>
            <a:r>
              <a:rPr lang="en-US" sz="4000" b="1" smtClean="0">
                <a:solidFill>
                  <a:schemeClr val="folHlink"/>
                </a:solidFill>
              </a:rPr>
              <a:t>spilled</a:t>
            </a:r>
            <a:r>
              <a:rPr lang="en-US" sz="4000" smtClean="0"/>
              <a:t> popcorn on the floor.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Now decide who or what spilled popcorn?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38200" y="5029200"/>
            <a:ext cx="769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4000" b="1" u="sng">
                <a:solidFill>
                  <a:schemeClr val="bg2"/>
                </a:solidFill>
              </a:rPr>
              <a:t>We</a:t>
            </a:r>
            <a:r>
              <a:rPr lang="en-US" sz="4000"/>
              <a:t> </a:t>
            </a:r>
            <a:r>
              <a:rPr lang="en-US" sz="4000" b="1">
                <a:solidFill>
                  <a:schemeClr val="folHlink"/>
                </a:solidFill>
              </a:rPr>
              <a:t>spilled</a:t>
            </a:r>
            <a:r>
              <a:rPr lang="en-US" sz="4000"/>
              <a:t> popcorn on the floor. </a:t>
            </a:r>
          </a:p>
        </p:txBody>
      </p:sp>
      <p:pic>
        <p:nvPicPr>
          <p:cNvPr id="8198" name="Picture 7" descr="boygirlye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5743575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  <p:sndAc>
      <p:stSnd>
        <p:snd r:embed="rId2" name="brilia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Our babysitter arrived late.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My little brother</a:t>
            </a:r>
            <a:r>
              <a:rPr lang="en-US" sz="3600" smtClean="0"/>
              <a:t>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His Uncle Bob</a:t>
            </a:r>
            <a:r>
              <a:rPr lang="en-US" sz="36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Those students</a:t>
            </a:r>
            <a:r>
              <a:rPr lang="en-US" sz="36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Our babysitter</a:t>
            </a:r>
            <a:r>
              <a:rPr lang="en-US" sz="3600" smtClean="0"/>
              <a:t> arrived late.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arrived late.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248</TotalTime>
  <Words>920</Words>
  <Application>Microsoft Office PowerPoint</Application>
  <PresentationFormat>On-screen Show (4:3)</PresentationFormat>
  <Paragraphs>107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Capsules</vt:lpstr>
      <vt:lpstr>Subjects &amp; Predicates</vt:lpstr>
      <vt:lpstr>Every complete sentence contains two parts: a subject and a predicate. </vt:lpstr>
      <vt:lpstr>Judy and her dog run on the beach every morning.</vt:lpstr>
      <vt:lpstr>Judy and her dog run on the beach every morning.</vt:lpstr>
      <vt:lpstr>Let’s try one:</vt:lpstr>
      <vt:lpstr>Now find the subject:</vt:lpstr>
      <vt:lpstr>Can you find the subject in each sentence below?</vt:lpstr>
      <vt:lpstr>Can you find the subject in each sentence below?</vt:lpstr>
      <vt:lpstr>Can you find the predicate in each sentence below?</vt:lpstr>
      <vt:lpstr>Can you find the predicate in each sentence below?</vt:lpstr>
      <vt:lpstr>Simple Subject and Simple Predicate</vt:lpstr>
      <vt:lpstr>Simple Subject</vt:lpstr>
      <vt:lpstr>Can you find the simple subject in each sentence below?</vt:lpstr>
      <vt:lpstr>Can you find the simple subject in each sentence below?</vt:lpstr>
      <vt:lpstr>Simple Predicate</vt:lpstr>
      <vt:lpstr>Simple Predicate</vt:lpstr>
      <vt:lpstr>Can you find the simple predicate in each sentence below?</vt:lpstr>
      <vt:lpstr>Can you find the simple predicate in each sentence below?</vt:lpstr>
      <vt:lpstr>Compound Subject</vt:lpstr>
      <vt:lpstr>Can you find the compound subjects?</vt:lpstr>
      <vt:lpstr>Can you find the compound subjects?</vt:lpstr>
      <vt:lpstr>Can you find the compound subjects?</vt:lpstr>
      <vt:lpstr>Can you find the compound subjects?</vt:lpstr>
      <vt:lpstr>Can you find the compound subject in each sentence below?</vt:lpstr>
      <vt:lpstr>Can you find the compound subject in each sentence below?</vt:lpstr>
      <vt:lpstr>Compound Predicate</vt:lpstr>
      <vt:lpstr>Can you find the compound predicate?</vt:lpstr>
      <vt:lpstr>Can you find the compound predicate?</vt:lpstr>
      <vt:lpstr>Can you find the compound predicate in each sentence below?</vt:lpstr>
      <vt:lpstr>Can you find the compound predicate in each sentence below?</vt:lpstr>
      <vt:lpstr>Now that you know all about subjects and predicates, try the subject and predicate song and sing along!  </vt:lpstr>
    </vt:vector>
  </TitlesOfParts>
  <Company>Jefferson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&amp; Predicates</dc:title>
  <dc:creator>Jefferson County Schools</dc:creator>
  <cp:lastModifiedBy>Lambes, Jill</cp:lastModifiedBy>
  <cp:revision>11</cp:revision>
  <dcterms:created xsi:type="dcterms:W3CDTF">2002-01-03T03:24:38Z</dcterms:created>
  <dcterms:modified xsi:type="dcterms:W3CDTF">2014-01-25T16:05:36Z</dcterms:modified>
</cp:coreProperties>
</file>